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2" r:id="rId2"/>
    <p:sldId id="256" r:id="rId3"/>
    <p:sldId id="262" r:id="rId4"/>
    <p:sldId id="257" r:id="rId5"/>
    <p:sldId id="259" r:id="rId6"/>
    <p:sldId id="275" r:id="rId7"/>
    <p:sldId id="276" r:id="rId8"/>
    <p:sldId id="260" r:id="rId9"/>
    <p:sldId id="264" r:id="rId10"/>
    <p:sldId id="266" r:id="rId11"/>
    <p:sldId id="273" r:id="rId12"/>
    <p:sldId id="274" r:id="rId13"/>
    <p:sldId id="261" r:id="rId14"/>
    <p:sldId id="277" r:id="rId15"/>
    <p:sldId id="278" r:id="rId16"/>
    <p:sldId id="267" r:id="rId17"/>
    <p:sldId id="268" r:id="rId18"/>
    <p:sldId id="269" r:id="rId19"/>
    <p:sldId id="270" r:id="rId20"/>
    <p:sldId id="271" r:id="rId21"/>
    <p:sldId id="265" r:id="rId22"/>
  </p:sldIdLst>
  <p:sldSz cx="6858000" cy="9144000" type="screen4x3"/>
  <p:notesSz cx="6854825" cy="9237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9900"/>
    <a:srgbClr val="6600CC"/>
    <a:srgbClr val="3399FF"/>
    <a:srgbClr val="FFFF00"/>
    <a:srgbClr val="FF9933"/>
    <a:srgbClr val="CC00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53" d="100"/>
          <a:sy n="53" d="100"/>
        </p:scale>
        <p:origin x="2268" y="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0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113"/>
            <a:ext cx="2970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8774113"/>
            <a:ext cx="2970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339833E-B705-4521-BB38-F79388CF0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47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0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28838" y="693738"/>
            <a:ext cx="2595562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87850"/>
            <a:ext cx="54832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2970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774113"/>
            <a:ext cx="2970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061F806-86DE-4AF6-A1C2-952DB4D37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8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43247D7-05E6-4961-9D37-28026671D2BB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44919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9DA7C-D714-4DB7-B5B2-03CDC8944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8DDB2-DF58-4344-85B6-13C4F5263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27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F405E-ADF5-499E-A9A5-7ADD22369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14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A4D5B-440E-47D7-B0A6-A5568BE66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2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91E2B-71BB-433A-9BAB-2F742DD42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63770-11F6-4E7F-A229-6C4128FD1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6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F83D5-96BF-4F1D-B6F5-A2F8EEDD7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55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EB33B-1D38-43BC-85A2-4AFEEAF63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8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D9B-1F73-49EB-A471-67F0836FF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7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A6A3E-15E4-4D07-BD52-EB8C39A82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3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891C0-5DE5-4117-8B98-5B72F0D6B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4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1503B-55EA-41E8-BCE7-A5ACF3549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4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97B8D3A-140D-4BD2-B9DC-EC6952E0B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514350" y="457200"/>
            <a:ext cx="5829300" cy="1960563"/>
          </a:xfrm>
        </p:spPr>
        <p:txBody>
          <a:bodyPr/>
          <a:lstStyle/>
          <a:p>
            <a:r>
              <a:rPr lang="en-US" dirty="0" smtClean="0"/>
              <a:t>Acids, Bases and Water!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004888" y="2417763"/>
            <a:ext cx="4800600" cy="2336800"/>
          </a:xfrm>
        </p:spPr>
        <p:txBody>
          <a:bodyPr/>
          <a:lstStyle/>
          <a:p>
            <a:r>
              <a:rPr lang="en-US" dirty="0" smtClean="0"/>
              <a:t>Chapter 19 (mostly)</a:t>
            </a:r>
          </a:p>
        </p:txBody>
      </p:sp>
      <p:pic>
        <p:nvPicPr>
          <p:cNvPr id="2052" name="Picture 2" descr="C:\Users\klockard\Downloads\acid-bas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" y="3475038"/>
            <a:ext cx="5337175" cy="414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Determine the pH</a:t>
            </a:r>
          </a:p>
        </p:txBody>
      </p:sp>
      <p:sp>
        <p:nvSpPr>
          <p:cNvPr id="1024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5753100" cy="6034088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r>
              <a:rPr lang="en-US" sz="2500" dirty="0">
                <a:latin typeface="Times New Roman" charset="0"/>
                <a:ea typeface="Times New Roman" charset="0"/>
                <a:cs typeface="Times New Roman" charset="0"/>
              </a:rPr>
              <a:t>pH – measures the concentration of </a:t>
            </a:r>
            <a:r>
              <a:rPr lang="en-US" sz="2500" dirty="0" err="1">
                <a:latin typeface="Times New Roman" charset="0"/>
                <a:ea typeface="Times New Roman" charset="0"/>
                <a:cs typeface="Times New Roman" charset="0"/>
              </a:rPr>
              <a:t>hydronium</a:t>
            </a:r>
            <a:r>
              <a:rPr lang="en-US" sz="2500" dirty="0">
                <a:latin typeface="Times New Roman" charset="0"/>
                <a:ea typeface="Times New Roman" charset="0"/>
                <a:cs typeface="Times New Roman" charset="0"/>
              </a:rPr>
              <a:t> ions</a:t>
            </a:r>
            <a:r>
              <a:rPr lang="en-US" sz="2500" dirty="0" smtClean="0">
                <a:latin typeface="Times New Roman" charset="0"/>
                <a:ea typeface="Times New Roman" charset="0"/>
                <a:cs typeface="Times New Roman" charset="0"/>
              </a:rPr>
              <a:t> [H</a:t>
            </a:r>
            <a:r>
              <a:rPr lang="en-US" sz="2500" baseline="30000" dirty="0">
                <a:latin typeface="Times New Roman" charset="0"/>
                <a:ea typeface="Times New Roman" charset="0"/>
                <a:cs typeface="Times New Roman" charset="0"/>
              </a:rPr>
              <a:t>+</a:t>
            </a:r>
            <a:r>
              <a:rPr lang="en-US" sz="2500" dirty="0">
                <a:latin typeface="Times New Roman" charset="0"/>
                <a:ea typeface="Times New Roman" charset="0"/>
                <a:cs typeface="Times New Roman" charset="0"/>
              </a:rPr>
              <a:t>/H</a:t>
            </a:r>
            <a:r>
              <a:rPr lang="en-US" sz="2500" baseline="-25000" dirty="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sz="2500" dirty="0">
                <a:latin typeface="Times New Roman" charset="0"/>
                <a:ea typeface="Times New Roman" charset="0"/>
                <a:cs typeface="Times New Roman" charset="0"/>
              </a:rPr>
              <a:t>O</a:t>
            </a:r>
            <a:r>
              <a:rPr lang="en-US" sz="2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+</a:t>
            </a:r>
            <a:r>
              <a:rPr lang="en-US" sz="2500" dirty="0" smtClean="0">
                <a:latin typeface="Times New Roman" charset="0"/>
                <a:ea typeface="Times New Roman" charset="0"/>
                <a:cs typeface="Times New Roman" charset="0"/>
              </a:rPr>
              <a:t>] </a:t>
            </a:r>
            <a:r>
              <a:rPr lang="en-US" sz="2500" dirty="0">
                <a:latin typeface="Times New Roman" charset="0"/>
                <a:ea typeface="Times New Roman" charset="0"/>
                <a:cs typeface="Times New Roman" charset="0"/>
              </a:rPr>
              <a:t>in solution</a:t>
            </a:r>
          </a:p>
          <a:p>
            <a:pPr>
              <a:defRPr/>
            </a:pPr>
            <a:r>
              <a:rPr lang="en-US" sz="2500" dirty="0">
                <a:latin typeface="Times New Roman" charset="0"/>
                <a:ea typeface="Times New Roman" charset="0"/>
                <a:cs typeface="Times New Roman" charset="0"/>
              </a:rPr>
              <a:t>Format:</a:t>
            </a:r>
          </a:p>
          <a:p>
            <a:pPr>
              <a:buFontTx/>
              <a:buNone/>
              <a:defRPr/>
            </a:pPr>
            <a:r>
              <a:rPr lang="en-US" sz="2500" dirty="0">
                <a:latin typeface="Times New Roman" charset="0"/>
                <a:ea typeface="Times New Roman" charset="0"/>
                <a:cs typeface="Times New Roman" charset="0"/>
              </a:rPr>
              <a:t>			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[H</a:t>
            </a:r>
            <a:r>
              <a:rPr lang="en-US" sz="2800" baseline="30000" dirty="0">
                <a:latin typeface="Times New Roman" charset="0"/>
                <a:ea typeface="Times New Roman" charset="0"/>
                <a:cs typeface="Times New Roman" charset="0"/>
              </a:rPr>
              <a:t>+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] = </a:t>
            </a:r>
            <a:r>
              <a:rPr lang="en-US" sz="2800" dirty="0">
                <a:solidFill>
                  <a:srgbClr val="3333CC"/>
                </a:solidFill>
                <a:latin typeface="Times New Roman" charset="0"/>
                <a:ea typeface="Times New Roman" charset="0"/>
                <a:cs typeface="Times New Roman" charset="0"/>
              </a:rPr>
              <a:t>1.00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10</a:t>
            </a:r>
            <a:r>
              <a:rPr lang="en-US" sz="2800" baseline="30000" dirty="0"/>
              <a:t>-</a:t>
            </a:r>
            <a:r>
              <a:rPr lang="en-US" sz="2800" baseline="30000" dirty="0">
                <a:solidFill>
                  <a:srgbClr val="FF0000"/>
                </a:solidFill>
              </a:rPr>
              <a:t>X</a:t>
            </a:r>
            <a:r>
              <a:rPr lang="en-US" sz="2800" dirty="0"/>
              <a:t>M</a:t>
            </a:r>
          </a:p>
          <a:p>
            <a:pPr>
              <a:buFontTx/>
              <a:buNone/>
              <a:defRPr/>
            </a:pP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	(if number in </a:t>
            </a:r>
            <a:r>
              <a:rPr lang="en-US" sz="2800" dirty="0">
                <a:solidFill>
                  <a:srgbClr val="3333CC"/>
                </a:solidFill>
                <a:latin typeface="Times New Roman" charset="0"/>
                <a:ea typeface="Times New Roman" charset="0"/>
                <a:cs typeface="Times New Roman" charset="0"/>
              </a:rPr>
              <a:t>blue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is 1)pH = </a:t>
            </a:r>
            <a:r>
              <a:rPr lang="en-US" sz="28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X</a:t>
            </a:r>
            <a:endParaRPr lang="en-US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defRPr/>
            </a:pPr>
            <a:r>
              <a:rPr lang="en-US" dirty="0"/>
              <a:t>The measure of the </a:t>
            </a:r>
            <a:r>
              <a:rPr lang="en-US" dirty="0" err="1"/>
              <a:t>hydronium</a:t>
            </a:r>
            <a:r>
              <a:rPr lang="en-US" dirty="0"/>
              <a:t> ion concentration</a:t>
            </a:r>
          </a:p>
          <a:p>
            <a:pPr lvl="2" eaLnBrk="1" hangingPunct="1">
              <a:defRPr/>
            </a:pPr>
            <a:r>
              <a:rPr lang="en-US" dirty="0"/>
              <a:t>pH = -log [H</a:t>
            </a:r>
            <a:r>
              <a:rPr lang="en-US" baseline="30000" dirty="0"/>
              <a:t>+</a:t>
            </a:r>
            <a:r>
              <a:rPr lang="en-US" dirty="0"/>
              <a:t>]</a:t>
            </a:r>
          </a:p>
          <a:p>
            <a:pPr lvl="3" eaLnBrk="1" hangingPunct="1">
              <a:defRPr/>
            </a:pPr>
            <a:r>
              <a:rPr lang="en-US" dirty="0"/>
              <a:t>Find the pH </a:t>
            </a:r>
          </a:p>
          <a:p>
            <a:pPr lvl="4" eaLnBrk="1" hangingPunct="1">
              <a:defRPr/>
            </a:pPr>
            <a:r>
              <a:rPr lang="en-US" dirty="0"/>
              <a:t>1.00 </a:t>
            </a:r>
            <a:r>
              <a:rPr lang="en-US" dirty="0" err="1"/>
              <a:t>x</a:t>
            </a:r>
            <a:r>
              <a:rPr lang="en-US" dirty="0"/>
              <a:t> 10</a:t>
            </a:r>
            <a:r>
              <a:rPr lang="en-US" baseline="30000" dirty="0"/>
              <a:t>-3</a:t>
            </a:r>
            <a:r>
              <a:rPr lang="en-US" dirty="0"/>
              <a:t>M</a:t>
            </a:r>
          </a:p>
          <a:p>
            <a:pPr lvl="5">
              <a:defRPr/>
            </a:pPr>
            <a:r>
              <a:rPr lang="en-US" dirty="0"/>
              <a:t>3</a:t>
            </a:r>
          </a:p>
          <a:p>
            <a:pPr lvl="4" eaLnBrk="1" hangingPunct="1">
              <a:defRPr/>
            </a:pPr>
            <a:r>
              <a:rPr lang="en-US" dirty="0"/>
              <a:t>1.00 </a:t>
            </a:r>
            <a:r>
              <a:rPr lang="en-US" dirty="0" err="1"/>
              <a:t>x</a:t>
            </a:r>
            <a:r>
              <a:rPr lang="en-US" dirty="0"/>
              <a:t> 10</a:t>
            </a:r>
            <a:r>
              <a:rPr lang="en-US" baseline="30000" dirty="0"/>
              <a:t>-10</a:t>
            </a:r>
            <a:r>
              <a:rPr lang="en-US" dirty="0"/>
              <a:t>M</a:t>
            </a:r>
          </a:p>
          <a:p>
            <a:pPr lvl="5">
              <a:defRPr/>
            </a:pPr>
            <a:r>
              <a:rPr lang="en-US" dirty="0"/>
              <a:t>10</a:t>
            </a:r>
          </a:p>
          <a:p>
            <a:pPr>
              <a:defRPr/>
            </a:pPr>
            <a:endParaRPr lang="en-US" sz="2500" dirty="0"/>
          </a:p>
        </p:txBody>
      </p:sp>
      <p:sp>
        <p:nvSpPr>
          <p:cNvPr id="11268" name="TextBox 1"/>
          <p:cNvSpPr txBox="1">
            <a:spLocks noChangeArrowheads="1"/>
          </p:cNvSpPr>
          <p:nvPr/>
        </p:nvSpPr>
        <p:spPr bwMode="auto">
          <a:xfrm>
            <a:off x="1325563" y="8047038"/>
            <a:ext cx="34750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Acidic? Basic? Neutral?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Determine the pOH 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5646738" cy="6034088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r>
              <a:rPr lang="en-US" dirty="0" err="1"/>
              <a:t>pOH</a:t>
            </a:r>
            <a:r>
              <a:rPr lang="en-US" dirty="0"/>
              <a:t> - 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measures the concentration </a:t>
            </a:r>
            <a:r>
              <a:rPr lang="en-US" sz="2800">
                <a:latin typeface="Times New Roman" charset="0"/>
                <a:ea typeface="Times New Roman" charset="0"/>
                <a:cs typeface="Times New Roman" charset="0"/>
              </a:rPr>
              <a:t>of </a:t>
            </a:r>
            <a:r>
              <a:rPr lang="en-US" sz="2800" smtClean="0">
                <a:latin typeface="Times New Roman" charset="0"/>
                <a:ea typeface="Times New Roman" charset="0"/>
                <a:cs typeface="Times New Roman" charset="0"/>
              </a:rPr>
              <a:t>hydroxide 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ions (OH</a:t>
            </a:r>
            <a:r>
              <a:rPr lang="en-US" sz="2800" baseline="30000" dirty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) in solution</a:t>
            </a:r>
          </a:p>
          <a:p>
            <a:pPr>
              <a:defRPr/>
            </a:pP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Format:</a:t>
            </a:r>
            <a:endParaRPr lang="en-US" dirty="0"/>
          </a:p>
          <a:p>
            <a:pPr>
              <a:defRPr/>
            </a:pPr>
            <a:r>
              <a:rPr lang="en-US" dirty="0"/>
              <a:t>[OH</a:t>
            </a:r>
            <a:r>
              <a:rPr lang="en-US" baseline="30000" dirty="0"/>
              <a:t>-</a:t>
            </a:r>
            <a:r>
              <a:rPr lang="en-US" dirty="0"/>
              <a:t>] =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solidFill>
                  <a:srgbClr val="3333CC"/>
                </a:solidFill>
                <a:latin typeface="Times New Roman" charset="0"/>
                <a:ea typeface="Times New Roman" charset="0"/>
                <a:cs typeface="Times New Roman" charset="0"/>
              </a:rPr>
              <a:t>1.00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10</a:t>
            </a:r>
            <a:r>
              <a:rPr lang="en-US" baseline="30000" dirty="0"/>
              <a:t>-</a:t>
            </a:r>
            <a:r>
              <a:rPr lang="en-US" baseline="30000" dirty="0">
                <a:solidFill>
                  <a:srgbClr val="FF0000"/>
                </a:solidFill>
              </a:rPr>
              <a:t>X</a:t>
            </a:r>
            <a:r>
              <a:rPr lang="en-US" dirty="0"/>
              <a:t>M</a:t>
            </a:r>
          </a:p>
          <a:p>
            <a:pPr>
              <a:buFontTx/>
              <a:buNone/>
              <a:defRPr/>
            </a:pP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(if number in </a:t>
            </a:r>
            <a:r>
              <a:rPr lang="en-US" sz="2200" dirty="0">
                <a:solidFill>
                  <a:srgbClr val="3333CC"/>
                </a:solidFill>
                <a:latin typeface="Times New Roman" charset="0"/>
                <a:ea typeface="Times New Roman" charset="0"/>
                <a:cs typeface="Times New Roman" charset="0"/>
              </a:rPr>
              <a:t>blue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 is 1)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pOH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= </a:t>
            </a:r>
            <a:r>
              <a:rPr lang="en-US" sz="28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X</a:t>
            </a:r>
          </a:p>
          <a:p>
            <a:pPr lvl="2" eaLnBrk="1" hangingPunct="1">
              <a:defRPr/>
            </a:pPr>
            <a:r>
              <a:rPr lang="en-US" dirty="0"/>
              <a:t>Find the </a:t>
            </a:r>
            <a:r>
              <a:rPr lang="en-US" dirty="0" err="1"/>
              <a:t>pOH</a:t>
            </a:r>
            <a:r>
              <a:rPr lang="en-US" dirty="0"/>
              <a:t> </a:t>
            </a:r>
          </a:p>
          <a:p>
            <a:pPr lvl="4" eaLnBrk="1" hangingPunct="1">
              <a:defRPr/>
            </a:pPr>
            <a:r>
              <a:rPr lang="en-US" dirty="0"/>
              <a:t>1.00 </a:t>
            </a:r>
            <a:r>
              <a:rPr lang="en-US" dirty="0" err="1"/>
              <a:t>x</a:t>
            </a:r>
            <a:r>
              <a:rPr lang="en-US" dirty="0"/>
              <a:t> 10</a:t>
            </a:r>
            <a:r>
              <a:rPr lang="en-US" baseline="30000" dirty="0"/>
              <a:t>-3</a:t>
            </a:r>
            <a:r>
              <a:rPr lang="en-US" dirty="0"/>
              <a:t>M</a:t>
            </a:r>
          </a:p>
          <a:p>
            <a:pPr lvl="5">
              <a:defRPr/>
            </a:pPr>
            <a:r>
              <a:rPr lang="en-US" dirty="0"/>
              <a:t>3</a:t>
            </a:r>
          </a:p>
          <a:p>
            <a:pPr lvl="4" eaLnBrk="1" hangingPunct="1">
              <a:defRPr/>
            </a:pPr>
            <a:r>
              <a:rPr lang="en-US" dirty="0"/>
              <a:t>1.00 </a:t>
            </a:r>
            <a:r>
              <a:rPr lang="en-US" dirty="0" err="1"/>
              <a:t>x</a:t>
            </a:r>
            <a:r>
              <a:rPr lang="en-US" dirty="0"/>
              <a:t> 10</a:t>
            </a:r>
            <a:r>
              <a:rPr lang="en-US" baseline="30000" dirty="0"/>
              <a:t>-10</a:t>
            </a:r>
            <a:r>
              <a:rPr lang="en-US" dirty="0"/>
              <a:t>M</a:t>
            </a:r>
          </a:p>
          <a:p>
            <a:pPr lvl="5">
              <a:defRPr/>
            </a:pPr>
            <a:r>
              <a:rPr lang="en-US" dirty="0"/>
              <a:t>10</a:t>
            </a:r>
          </a:p>
          <a:p>
            <a:pPr>
              <a:buFontTx/>
              <a:buNone/>
              <a:defRPr/>
            </a:pP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6172200" cy="1524000"/>
          </a:xfrm>
        </p:spPr>
        <p:txBody>
          <a:bodyPr/>
          <a:lstStyle/>
          <a:p>
            <a:r>
              <a:rPr lang="en-US" smtClean="0"/>
              <a:t>pH and pOH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1219200"/>
            <a:ext cx="5554663" cy="6034088"/>
          </a:xfrm>
        </p:spPr>
        <p:txBody>
          <a:bodyPr/>
          <a:lstStyle/>
          <a:p>
            <a:r>
              <a:rPr lang="en-US" dirty="0" smtClean="0"/>
              <a:t>From the Kw equation we can determine that:</a:t>
            </a:r>
          </a:p>
          <a:p>
            <a:pPr>
              <a:buFontTx/>
              <a:buNone/>
            </a:pPr>
            <a:r>
              <a:rPr lang="en-US" dirty="0" smtClean="0"/>
              <a:t>		</a:t>
            </a:r>
            <a:r>
              <a:rPr lang="en-US" b="1" dirty="0" smtClean="0"/>
              <a:t>pH + </a:t>
            </a:r>
            <a:r>
              <a:rPr lang="en-US" b="1" dirty="0" err="1" smtClean="0"/>
              <a:t>pOH</a:t>
            </a:r>
            <a:r>
              <a:rPr lang="en-US" b="1" dirty="0" smtClean="0"/>
              <a:t> = 14</a:t>
            </a:r>
          </a:p>
          <a:p>
            <a:r>
              <a:rPr lang="en-US" dirty="0" smtClean="0"/>
              <a:t>If the pH of a citric acid solution is 3.7, what is the </a:t>
            </a:r>
            <a:r>
              <a:rPr lang="en-US" dirty="0" err="1" smtClean="0"/>
              <a:t>pOH</a:t>
            </a:r>
            <a:r>
              <a:rPr lang="en-US" dirty="0" smtClean="0"/>
              <a:t>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14 – 3.7 = 10.3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 smtClean="0"/>
              <a:t>pOH</a:t>
            </a:r>
            <a:r>
              <a:rPr lang="en-US" dirty="0" smtClean="0"/>
              <a:t> = 10.3</a:t>
            </a:r>
          </a:p>
          <a:p>
            <a:r>
              <a:rPr lang="en-US" dirty="0" smtClean="0"/>
              <a:t>If the </a:t>
            </a:r>
            <a:r>
              <a:rPr lang="en-US" dirty="0" err="1" smtClean="0"/>
              <a:t>pOH</a:t>
            </a:r>
            <a:r>
              <a:rPr lang="en-US" dirty="0" smtClean="0"/>
              <a:t> of a solution is 6.8 what is the pH of that same solution?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14 - 6.8 = 7.2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pH = 7.2 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1325563" y="8047038"/>
            <a:ext cx="34750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Acidic? Basic? Neutral? (always in terms of pH)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42900" y="457200"/>
            <a:ext cx="6515100" cy="8229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500" b="1" u="sng" dirty="0" smtClean="0">
                <a:latin typeface="Times New Roman" charset="0"/>
                <a:cs typeface="Times New Roman" charset="0"/>
              </a:rPr>
              <a:t>Acid Nomenclature</a:t>
            </a:r>
            <a:r>
              <a:rPr lang="en-US" sz="3500" b="1" dirty="0" smtClean="0">
                <a:latin typeface="Times New Roman" charset="0"/>
                <a:cs typeface="Times New Roman" charset="0"/>
              </a:rPr>
              <a:t> (Naming!)</a:t>
            </a:r>
          </a:p>
          <a:p>
            <a:pPr eaLnBrk="1" hangingPunct="1">
              <a:buFontTx/>
              <a:buNone/>
            </a:pPr>
            <a:r>
              <a:rPr lang="en-US" sz="2600" dirty="0" smtClean="0">
                <a:latin typeface="Times New Roman" charset="0"/>
              </a:rPr>
              <a:t>	</a:t>
            </a:r>
            <a:r>
              <a:rPr lang="en-US" sz="2600" b="1" dirty="0" smtClean="0">
                <a:latin typeface="Times New Roman" charset="0"/>
              </a:rPr>
              <a:t>A.  Binary Acid  (2 elements)</a:t>
            </a:r>
          </a:p>
          <a:p>
            <a:pPr eaLnBrk="1" hangingPunct="1">
              <a:buFontTx/>
              <a:buNone/>
            </a:pPr>
            <a:r>
              <a:rPr lang="en-US" sz="2600" dirty="0" smtClean="0">
                <a:latin typeface="Times New Roman" charset="0"/>
              </a:rPr>
              <a:t>		hydro____</a:t>
            </a:r>
            <a:r>
              <a:rPr lang="en-US" sz="2600" dirty="0" err="1" smtClean="0">
                <a:latin typeface="Times New Roman" charset="0"/>
              </a:rPr>
              <a:t>ic</a:t>
            </a:r>
            <a:endParaRPr lang="en-US" sz="26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600" dirty="0" smtClean="0">
                <a:latin typeface="Times New Roman" charset="0"/>
              </a:rPr>
              <a:t>		</a:t>
            </a:r>
            <a:r>
              <a:rPr lang="en-US" sz="2600" dirty="0" err="1" smtClean="0">
                <a:latin typeface="Times New Roman" charset="0"/>
              </a:rPr>
              <a:t>HBr</a:t>
            </a:r>
            <a:r>
              <a:rPr lang="en-US" sz="2600" dirty="0" smtClean="0">
                <a:latin typeface="Times New Roman" charset="0"/>
              </a:rPr>
              <a:t> – </a:t>
            </a:r>
            <a:r>
              <a:rPr lang="en-US" sz="2600" dirty="0" err="1" smtClean="0">
                <a:latin typeface="Times New Roman" charset="0"/>
              </a:rPr>
              <a:t>Hydrobromic</a:t>
            </a:r>
            <a:r>
              <a:rPr lang="en-US" sz="2600" dirty="0" smtClean="0">
                <a:latin typeface="Times New Roman" charset="0"/>
              </a:rPr>
              <a:t> Acid</a:t>
            </a:r>
          </a:p>
          <a:p>
            <a:pPr eaLnBrk="1" hangingPunct="1">
              <a:buFontTx/>
              <a:buNone/>
            </a:pPr>
            <a:r>
              <a:rPr lang="en-US" sz="2600" dirty="0" smtClean="0">
                <a:latin typeface="Times New Roman" charset="0"/>
              </a:rPr>
              <a:t>		</a:t>
            </a:r>
            <a:r>
              <a:rPr lang="en-US" sz="2600" dirty="0" err="1" smtClean="0">
                <a:latin typeface="Times New Roman" charset="0"/>
              </a:rPr>
              <a:t>HCl</a:t>
            </a:r>
            <a:r>
              <a:rPr lang="en-US" sz="2600" dirty="0" smtClean="0">
                <a:latin typeface="Times New Roman" charset="0"/>
              </a:rPr>
              <a:t> – Hydrochloric Acid</a:t>
            </a:r>
          </a:p>
          <a:p>
            <a:pPr eaLnBrk="1" hangingPunct="1">
              <a:buFontTx/>
              <a:buNone/>
            </a:pPr>
            <a:r>
              <a:rPr lang="en-US" sz="2600" dirty="0" smtClean="0">
                <a:latin typeface="Times New Roman" charset="0"/>
              </a:rPr>
              <a:t>		HF – Hydrofluoric Acid</a:t>
            </a:r>
          </a:p>
          <a:p>
            <a:pPr eaLnBrk="1" hangingPunct="1">
              <a:buFontTx/>
              <a:buNone/>
            </a:pPr>
            <a:endParaRPr lang="en-US" sz="26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500" dirty="0" smtClean="0">
                <a:latin typeface="Times New Roman" charset="0"/>
              </a:rPr>
              <a:t>Are these </a:t>
            </a:r>
            <a:r>
              <a:rPr lang="en-US" sz="2500" dirty="0" err="1" smtClean="0">
                <a:latin typeface="Times New Roman" charset="0"/>
              </a:rPr>
              <a:t>monoprotic</a:t>
            </a:r>
            <a:r>
              <a:rPr lang="en-US" sz="2500" dirty="0" smtClean="0">
                <a:latin typeface="Times New Roman" charset="0"/>
              </a:rPr>
              <a:t>, diprotic, or </a:t>
            </a:r>
            <a:r>
              <a:rPr lang="en-US" sz="2500" dirty="0" err="1" smtClean="0">
                <a:latin typeface="Times New Roman" charset="0"/>
              </a:rPr>
              <a:t>triprotic</a:t>
            </a:r>
            <a:r>
              <a:rPr lang="en-US" sz="2500" dirty="0" smtClean="0">
                <a:latin typeface="Times New Roman" charset="0"/>
              </a:rPr>
              <a:t> acids?</a:t>
            </a:r>
            <a:endParaRPr lang="en-US" sz="2500" dirty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600" dirty="0">
                <a:latin typeface="Times New Roman" charset="0"/>
              </a:rPr>
              <a:t> </a:t>
            </a:r>
            <a:endParaRPr lang="en-US" sz="2600" dirty="0" smtClean="0">
              <a:latin typeface="Times New Roman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52" y="3566171"/>
            <a:ext cx="2918659" cy="29186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11513" y="274367"/>
            <a:ext cx="6217852" cy="7925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>
                <a:latin typeface="Times New Roman" charset="0"/>
                <a:cs typeface="Times New Roman" charset="0"/>
              </a:rPr>
              <a:t>Acid Nomenclature</a:t>
            </a:r>
            <a:r>
              <a:rPr lang="en-US" sz="3200" b="1" dirty="0" smtClean="0">
                <a:latin typeface="Times New Roman" charset="0"/>
                <a:cs typeface="Times New Roman" charset="0"/>
              </a:rPr>
              <a:t> (Naming!)</a:t>
            </a:r>
          </a:p>
          <a:p>
            <a:pPr algn="ctr"/>
            <a:endParaRPr lang="en-US" sz="30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3000" b="1" dirty="0" smtClean="0">
                <a:latin typeface="Times New Roman" charset="0"/>
              </a:rPr>
              <a:t>B. </a:t>
            </a:r>
            <a:r>
              <a:rPr lang="en-US" sz="3000" b="1" dirty="0" err="1" smtClean="0">
                <a:latin typeface="Times New Roman" charset="0"/>
              </a:rPr>
              <a:t>Oxyacids</a:t>
            </a:r>
            <a:r>
              <a:rPr lang="en-US" sz="3000" b="1" dirty="0" smtClean="0">
                <a:latin typeface="Times New Roman" charset="0"/>
              </a:rPr>
              <a:t> or Ternary Acids</a:t>
            </a: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</a:t>
            </a:r>
            <a:r>
              <a:rPr lang="en-US" sz="3000" u="sng" dirty="0" smtClean="0">
                <a:latin typeface="Times New Roman" charset="0"/>
              </a:rPr>
              <a:t>Acid</a:t>
            </a:r>
            <a:r>
              <a:rPr lang="en-US" sz="3000" dirty="0" smtClean="0">
                <a:latin typeface="Times New Roman" charset="0"/>
              </a:rPr>
              <a:t>	           </a:t>
            </a:r>
            <a:r>
              <a:rPr lang="en-US" sz="3000" u="sng" dirty="0" smtClean="0">
                <a:latin typeface="Times New Roman" charset="0"/>
              </a:rPr>
              <a:t>Name</a:t>
            </a:r>
            <a:endParaRPr lang="en-US" sz="30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HClO</a:t>
            </a:r>
            <a:r>
              <a:rPr lang="en-US" sz="3000" baseline="-25000" dirty="0" smtClean="0">
                <a:latin typeface="Times New Roman" charset="0"/>
              </a:rPr>
              <a:t>4</a:t>
            </a:r>
            <a:r>
              <a:rPr lang="en-US" sz="3000" dirty="0" smtClean="0">
                <a:latin typeface="Times New Roman" charset="0"/>
              </a:rPr>
              <a:t>	  </a:t>
            </a:r>
            <a:r>
              <a:rPr lang="en-US" sz="3000" u="sng" dirty="0" err="1" smtClean="0">
                <a:latin typeface="Times New Roman" charset="0"/>
              </a:rPr>
              <a:t>per</a:t>
            </a:r>
            <a:r>
              <a:rPr lang="en-US" sz="3000" dirty="0" err="1" smtClean="0">
                <a:latin typeface="Times New Roman" charset="0"/>
              </a:rPr>
              <a:t>chlor</a:t>
            </a:r>
            <a:r>
              <a:rPr lang="en-US" sz="3000" u="sng" dirty="0" err="1" smtClean="0">
                <a:solidFill>
                  <a:srgbClr val="3333CC"/>
                </a:solidFill>
                <a:latin typeface="Times New Roman" charset="0"/>
              </a:rPr>
              <a:t>ic</a:t>
            </a:r>
            <a:r>
              <a:rPr lang="en-US" sz="3000" dirty="0" smtClean="0">
                <a:latin typeface="Times New Roman" charset="0"/>
              </a:rPr>
              <a:t> acid</a:t>
            </a: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HClO</a:t>
            </a:r>
            <a:r>
              <a:rPr lang="en-US" sz="3000" baseline="-25000" dirty="0" smtClean="0">
                <a:latin typeface="Times New Roman" charset="0"/>
              </a:rPr>
              <a:t>3</a:t>
            </a:r>
            <a:r>
              <a:rPr lang="en-US" sz="3000" dirty="0" smtClean="0">
                <a:latin typeface="Times New Roman" charset="0"/>
              </a:rPr>
              <a:t>	       chlor</a:t>
            </a:r>
            <a:r>
              <a:rPr lang="en-US" sz="3000" u="sng" dirty="0" smtClean="0">
                <a:solidFill>
                  <a:srgbClr val="3333CC"/>
                </a:solidFill>
                <a:latin typeface="Times New Roman" charset="0"/>
              </a:rPr>
              <a:t>ic</a:t>
            </a:r>
            <a:r>
              <a:rPr lang="en-US" sz="3000" dirty="0" smtClean="0">
                <a:latin typeface="Times New Roman" charset="0"/>
              </a:rPr>
              <a:t> acid</a:t>
            </a: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HClO</a:t>
            </a:r>
            <a:r>
              <a:rPr lang="en-US" sz="3000" baseline="-25000" dirty="0" smtClean="0">
                <a:latin typeface="Times New Roman" charset="0"/>
              </a:rPr>
              <a:t>2</a:t>
            </a:r>
            <a:r>
              <a:rPr lang="en-US" sz="3000" dirty="0" smtClean="0">
                <a:latin typeface="Times New Roman" charset="0"/>
              </a:rPr>
              <a:t>	       </a:t>
            </a:r>
            <a:r>
              <a:rPr lang="en-US" sz="3000" dirty="0" err="1" smtClean="0">
                <a:latin typeface="Times New Roman" charset="0"/>
              </a:rPr>
              <a:t>chlor</a:t>
            </a:r>
            <a:r>
              <a:rPr lang="en-US" sz="3000" u="sng" dirty="0" err="1" smtClean="0">
                <a:solidFill>
                  <a:srgbClr val="3333CC"/>
                </a:solidFill>
                <a:latin typeface="Times New Roman" charset="0"/>
              </a:rPr>
              <a:t>ous</a:t>
            </a:r>
            <a:r>
              <a:rPr lang="en-US" sz="3000" dirty="0" smtClean="0">
                <a:latin typeface="Times New Roman" charset="0"/>
              </a:rPr>
              <a:t> acid</a:t>
            </a: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</a:t>
            </a:r>
            <a:r>
              <a:rPr lang="en-US" sz="3000" dirty="0" err="1" smtClean="0">
                <a:latin typeface="Times New Roman" charset="0"/>
              </a:rPr>
              <a:t>HClO</a:t>
            </a:r>
            <a:r>
              <a:rPr lang="en-US" sz="3000" dirty="0" smtClean="0">
                <a:latin typeface="Times New Roman" charset="0"/>
              </a:rPr>
              <a:t>	  	</a:t>
            </a:r>
            <a:r>
              <a:rPr lang="en-US" sz="3000" u="sng" dirty="0" err="1" smtClean="0">
                <a:latin typeface="Times New Roman" charset="0"/>
              </a:rPr>
              <a:t>hypo</a:t>
            </a:r>
            <a:r>
              <a:rPr lang="en-US" sz="3000" dirty="0" err="1" smtClean="0">
                <a:latin typeface="Times New Roman" charset="0"/>
              </a:rPr>
              <a:t>chlor</a:t>
            </a:r>
            <a:r>
              <a:rPr lang="en-US" sz="3000" u="sng" dirty="0" err="1" smtClean="0">
                <a:solidFill>
                  <a:srgbClr val="3333CC"/>
                </a:solidFill>
                <a:latin typeface="Times New Roman" charset="0"/>
              </a:rPr>
              <a:t>ous</a:t>
            </a:r>
            <a:r>
              <a:rPr lang="en-US" sz="3000" dirty="0" smtClean="0">
                <a:latin typeface="Times New Roman" charset="0"/>
              </a:rPr>
              <a:t> acid</a:t>
            </a:r>
          </a:p>
          <a:p>
            <a:pPr eaLnBrk="1" hangingPunct="1">
              <a:buFontTx/>
              <a:buNone/>
            </a:pPr>
            <a:endParaRPr lang="en-US" sz="30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</a:t>
            </a:r>
            <a:r>
              <a:rPr lang="en-US" sz="3000" u="sng" dirty="0" smtClean="0">
                <a:latin typeface="Times New Roman" charset="0"/>
              </a:rPr>
              <a:t>Ion</a:t>
            </a:r>
            <a:r>
              <a:rPr lang="en-US" sz="3000" dirty="0" smtClean="0">
                <a:latin typeface="Times New Roman" charset="0"/>
              </a:rPr>
              <a:t>	           </a:t>
            </a:r>
            <a:r>
              <a:rPr lang="en-US" sz="3000" u="sng" dirty="0" smtClean="0">
                <a:latin typeface="Times New Roman" charset="0"/>
              </a:rPr>
              <a:t>Name</a:t>
            </a:r>
            <a:endParaRPr lang="en-US" sz="30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ClO</a:t>
            </a:r>
            <a:r>
              <a:rPr lang="en-US" sz="3000" baseline="-25000" dirty="0" smtClean="0">
                <a:latin typeface="Times New Roman" charset="0"/>
              </a:rPr>
              <a:t>4 </a:t>
            </a:r>
            <a:r>
              <a:rPr lang="en-US" sz="3000" baseline="30000" dirty="0" smtClean="0">
                <a:latin typeface="Times New Roman" charset="0"/>
              </a:rPr>
              <a:t>– </a:t>
            </a:r>
            <a:r>
              <a:rPr lang="en-US" sz="3000" dirty="0" smtClean="0">
                <a:latin typeface="Times New Roman" charset="0"/>
              </a:rPr>
              <a:t>	     </a:t>
            </a:r>
            <a:r>
              <a:rPr lang="en-US" sz="3000" u="sng" dirty="0" smtClean="0">
                <a:latin typeface="Times New Roman" charset="0"/>
              </a:rPr>
              <a:t>per</a:t>
            </a:r>
            <a:r>
              <a:rPr lang="en-US" sz="3000" dirty="0" smtClean="0">
                <a:latin typeface="Times New Roman" charset="0"/>
              </a:rPr>
              <a:t>chlor</a:t>
            </a:r>
            <a:r>
              <a:rPr lang="en-US" sz="3000" u="sng" dirty="0" smtClean="0">
                <a:solidFill>
                  <a:srgbClr val="3333CC"/>
                </a:solidFill>
                <a:latin typeface="Times New Roman" charset="0"/>
              </a:rPr>
              <a:t>ate</a:t>
            </a:r>
            <a:r>
              <a:rPr lang="en-US" sz="3000" dirty="0" smtClean="0">
                <a:latin typeface="Times New Roman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ClO</a:t>
            </a:r>
            <a:r>
              <a:rPr lang="en-US" sz="3000" baseline="-25000" dirty="0" smtClean="0">
                <a:latin typeface="Times New Roman" charset="0"/>
              </a:rPr>
              <a:t>3 </a:t>
            </a:r>
            <a:r>
              <a:rPr lang="en-US" sz="3000" baseline="30000" dirty="0" smtClean="0">
                <a:latin typeface="Times New Roman" charset="0"/>
              </a:rPr>
              <a:t>–</a:t>
            </a:r>
            <a:r>
              <a:rPr lang="en-US" sz="3000" dirty="0" smtClean="0">
                <a:latin typeface="Times New Roman" charset="0"/>
              </a:rPr>
              <a:t> 	          chlor</a:t>
            </a:r>
            <a:r>
              <a:rPr lang="en-US" sz="3000" u="sng" dirty="0" smtClean="0">
                <a:solidFill>
                  <a:srgbClr val="3333CC"/>
                </a:solidFill>
                <a:latin typeface="Times New Roman" charset="0"/>
              </a:rPr>
              <a:t>ate</a:t>
            </a:r>
            <a:r>
              <a:rPr lang="en-US" sz="3000" dirty="0" smtClean="0">
                <a:latin typeface="Times New Roman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ClO</a:t>
            </a:r>
            <a:r>
              <a:rPr lang="en-US" sz="3000" baseline="-25000" dirty="0" smtClean="0">
                <a:latin typeface="Times New Roman" charset="0"/>
              </a:rPr>
              <a:t>2 </a:t>
            </a:r>
            <a:r>
              <a:rPr lang="en-US" sz="3000" baseline="30000" dirty="0" smtClean="0">
                <a:latin typeface="Times New Roman" charset="0"/>
              </a:rPr>
              <a:t>–</a:t>
            </a:r>
            <a:r>
              <a:rPr lang="en-US" sz="3000" dirty="0" smtClean="0">
                <a:latin typeface="Times New Roman" charset="0"/>
              </a:rPr>
              <a:t> 	          chlor</a:t>
            </a:r>
            <a:r>
              <a:rPr lang="en-US" sz="3000" u="sng" dirty="0" smtClean="0">
                <a:solidFill>
                  <a:srgbClr val="3333CC"/>
                </a:solidFill>
                <a:latin typeface="Times New Roman" charset="0"/>
              </a:rPr>
              <a:t>ite</a:t>
            </a:r>
            <a:endParaRPr lang="en-US" sz="30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</a:t>
            </a:r>
            <a:r>
              <a:rPr lang="en-US" sz="3000" dirty="0" err="1" smtClean="0">
                <a:latin typeface="Times New Roman" charset="0"/>
              </a:rPr>
              <a:t>ClO</a:t>
            </a:r>
            <a:r>
              <a:rPr lang="en-US" sz="3000" dirty="0" smtClean="0">
                <a:latin typeface="Times New Roman" charset="0"/>
              </a:rPr>
              <a:t> </a:t>
            </a:r>
            <a:r>
              <a:rPr lang="en-US" sz="3000" baseline="30000" dirty="0" smtClean="0">
                <a:latin typeface="Times New Roman" charset="0"/>
              </a:rPr>
              <a:t>–</a:t>
            </a:r>
            <a:r>
              <a:rPr lang="en-US" sz="3000" dirty="0" smtClean="0">
                <a:latin typeface="Times New Roman" charset="0"/>
              </a:rPr>
              <a:t> 	  </a:t>
            </a:r>
            <a:r>
              <a:rPr lang="en-US" sz="3000" u="sng" dirty="0" smtClean="0">
                <a:latin typeface="Times New Roman" charset="0"/>
              </a:rPr>
              <a:t>hypo</a:t>
            </a:r>
            <a:r>
              <a:rPr lang="en-US" sz="3000" dirty="0" smtClean="0">
                <a:latin typeface="Times New Roman" charset="0"/>
              </a:rPr>
              <a:t>chlor</a:t>
            </a:r>
            <a:r>
              <a:rPr lang="en-US" sz="3000" u="sng" dirty="0" smtClean="0">
                <a:solidFill>
                  <a:srgbClr val="3333CC"/>
                </a:solidFill>
                <a:latin typeface="Times New Roman" charset="0"/>
              </a:rPr>
              <a:t>ite</a:t>
            </a:r>
            <a:r>
              <a:rPr lang="en-US" sz="3000" dirty="0" smtClean="0">
                <a:latin typeface="Times New Roman" charset="0"/>
              </a:rPr>
              <a:t> </a:t>
            </a:r>
          </a:p>
          <a:p>
            <a:pPr eaLnBrk="1" hangingPunct="1">
              <a:buFontTx/>
              <a:buNone/>
            </a:pPr>
            <a:endParaRPr lang="en-US" sz="30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	</a:t>
            </a:r>
            <a:r>
              <a:rPr lang="en-US" sz="3000" b="1" dirty="0" smtClean="0">
                <a:solidFill>
                  <a:srgbClr val="CC0000"/>
                </a:solidFill>
                <a:latin typeface="Times New Roman" charset="0"/>
              </a:rPr>
              <a:t>Note:  ate  =&gt;  </a:t>
            </a:r>
            <a:r>
              <a:rPr lang="en-US" sz="3000" b="1" dirty="0" err="1" smtClean="0">
                <a:solidFill>
                  <a:srgbClr val="CC0000"/>
                </a:solidFill>
                <a:latin typeface="Times New Roman" charset="0"/>
              </a:rPr>
              <a:t>ic</a:t>
            </a:r>
            <a:endParaRPr lang="en-US" sz="3000" b="1" dirty="0" smtClean="0">
              <a:solidFill>
                <a:srgbClr val="CC0000"/>
              </a:solidFill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3000" b="1" dirty="0" smtClean="0">
                <a:solidFill>
                  <a:srgbClr val="CC0000"/>
                </a:solidFill>
                <a:latin typeface="Times New Roman" charset="0"/>
              </a:rPr>
              <a:t>          		   </a:t>
            </a:r>
            <a:r>
              <a:rPr lang="en-US" sz="3000" b="1" dirty="0" err="1" smtClean="0">
                <a:solidFill>
                  <a:srgbClr val="CC0000"/>
                </a:solidFill>
                <a:latin typeface="Times New Roman" charset="0"/>
              </a:rPr>
              <a:t>ite</a:t>
            </a:r>
            <a:r>
              <a:rPr lang="en-US" sz="3000" b="1" dirty="0" smtClean="0">
                <a:solidFill>
                  <a:srgbClr val="CC0000"/>
                </a:solidFill>
                <a:latin typeface="Times New Roman" charset="0"/>
              </a:rPr>
              <a:t> =&gt; </a:t>
            </a:r>
            <a:r>
              <a:rPr lang="en-US" sz="3000" b="1" dirty="0" err="1" smtClean="0">
                <a:solidFill>
                  <a:srgbClr val="CC0000"/>
                </a:solidFill>
                <a:latin typeface="Times New Roman" charset="0"/>
              </a:rPr>
              <a:t>ous</a:t>
            </a:r>
            <a:endParaRPr lang="en-US" sz="3000" b="1" dirty="0" smtClean="0">
              <a:solidFill>
                <a:srgbClr val="CC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38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Titration p.613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8708" y="1847819"/>
            <a:ext cx="5646392" cy="6276975"/>
          </a:xfrm>
        </p:spPr>
        <p:txBody>
          <a:bodyPr/>
          <a:lstStyle/>
          <a:p>
            <a:r>
              <a:rPr lang="en-US" dirty="0" smtClean="0"/>
              <a:t>What is titration?</a:t>
            </a:r>
          </a:p>
          <a:p>
            <a:r>
              <a:rPr lang="en-US" dirty="0" smtClean="0"/>
              <a:t>What is the end point?</a:t>
            </a:r>
          </a:p>
          <a:p>
            <a:r>
              <a:rPr lang="en-US" dirty="0" smtClean="0"/>
              <a:t>What is the equivalence point?</a:t>
            </a:r>
          </a:p>
          <a:p>
            <a:r>
              <a:rPr lang="en-US" dirty="0" smtClean="0"/>
              <a:t>Why is the endpoint significant in terms of your procedure for a lab?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43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Water!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5737225" cy="6034088"/>
          </a:xfrm>
        </p:spPr>
        <p:txBody>
          <a:bodyPr/>
          <a:lstStyle/>
          <a:p>
            <a:r>
              <a:rPr lang="en-US" dirty="0" smtClean="0"/>
              <a:t>Water is a polar covalent compound</a:t>
            </a:r>
          </a:p>
        </p:txBody>
      </p:sp>
      <p:pic>
        <p:nvPicPr>
          <p:cNvPr id="15364" name="Picture 5" descr="C:\Users\klockard\Downloads\wa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572000"/>
            <a:ext cx="3324225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Water!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5829300" cy="6034088"/>
          </a:xfrm>
        </p:spPr>
        <p:txBody>
          <a:bodyPr/>
          <a:lstStyle/>
          <a:p>
            <a:r>
              <a:rPr lang="en-US" dirty="0" smtClean="0"/>
              <a:t>Water is considered to be polar. </a:t>
            </a:r>
          </a:p>
          <a:p>
            <a:r>
              <a:rPr lang="en-US" dirty="0" smtClean="0"/>
              <a:t>Water will be attracted to static electricity (comb and faucet)</a:t>
            </a:r>
          </a:p>
        </p:txBody>
      </p:sp>
      <p:pic>
        <p:nvPicPr>
          <p:cNvPr id="16388" name="Picture 2" descr="C:\Users\klockard\Downloads\Water-a-Polar-Molecu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8" y="5308600"/>
            <a:ext cx="4654550" cy="310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NonPolar</a:t>
            </a:r>
            <a:endParaRPr lang="en-US" dirty="0" smtClean="0"/>
          </a:p>
        </p:txBody>
      </p:sp>
      <p:sp>
        <p:nvSpPr>
          <p:cNvPr id="17411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b="1" u="sng" smtClean="0"/>
              <a:t>Polar</a:t>
            </a:r>
          </a:p>
          <a:p>
            <a:pPr lvl="1"/>
            <a:r>
              <a:rPr lang="en-US" smtClean="0"/>
              <a:t>Molecule is composed of  different types of atoms (H</a:t>
            </a:r>
            <a:r>
              <a:rPr lang="en-US" baseline="-25000" smtClean="0"/>
              <a:t>2</a:t>
            </a:r>
            <a:r>
              <a:rPr lang="en-US" smtClean="0"/>
              <a:t>O)</a:t>
            </a:r>
          </a:p>
        </p:txBody>
      </p:sp>
      <p:sp>
        <p:nvSpPr>
          <p:cNvPr id="17412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u="sng" smtClean="0"/>
              <a:t>NonPolar</a:t>
            </a:r>
          </a:p>
          <a:p>
            <a:pPr lvl="1"/>
            <a:r>
              <a:rPr lang="en-US" smtClean="0"/>
              <a:t>Molecule is composed of the same types of atoms (H</a:t>
            </a:r>
            <a:r>
              <a:rPr lang="en-US" baseline="-25000" smtClean="0"/>
              <a:t>2</a:t>
            </a:r>
            <a:r>
              <a:rPr lang="en-US" smtClean="0"/>
              <a:t>)</a:t>
            </a:r>
          </a:p>
        </p:txBody>
      </p:sp>
      <p:pic>
        <p:nvPicPr>
          <p:cNvPr id="17413" name="Picture 2" descr="C:\Users\klockard\Downloads\h2_molecu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738" y="5006975"/>
            <a:ext cx="32289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3" descr="C:\Users\klockard\Downloads\h2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" y="6477000"/>
            <a:ext cx="2968625" cy="193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Polar or Nonpolar?</a:t>
            </a:r>
          </a:p>
        </p:txBody>
      </p:sp>
      <p:pic>
        <p:nvPicPr>
          <p:cNvPr id="18435" name="Picture 2" descr="C:\Users\klockard\Downloads\C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5" y="1890713"/>
            <a:ext cx="2308225" cy="191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3" descr="C:\Users\klockard\Downloads\13369110100Y1yP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388" y="5586413"/>
            <a:ext cx="3000375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4" descr="C:\Users\klockard\Downloads\N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27700"/>
            <a:ext cx="3049588" cy="210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5" descr="C:\Users\klockard\Downloads\ethanol0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1890713"/>
            <a:ext cx="3533775" cy="242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TextBox 1"/>
          <p:cNvSpPr txBox="1">
            <a:spLocks noChangeArrowheads="1"/>
          </p:cNvSpPr>
          <p:nvPr/>
        </p:nvSpPr>
        <p:spPr bwMode="auto">
          <a:xfrm>
            <a:off x="685800" y="4311650"/>
            <a:ext cx="2835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Ethanol</a:t>
            </a:r>
          </a:p>
        </p:txBody>
      </p:sp>
      <p:sp>
        <p:nvSpPr>
          <p:cNvPr id="18440" name="TextBox 2"/>
          <p:cNvSpPr txBox="1">
            <a:spLocks noChangeArrowheads="1"/>
          </p:cNvSpPr>
          <p:nvPr/>
        </p:nvSpPr>
        <p:spPr bwMode="auto">
          <a:xfrm>
            <a:off x="4525963" y="3932238"/>
            <a:ext cx="1828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Carbon Dioxide</a:t>
            </a:r>
          </a:p>
        </p:txBody>
      </p:sp>
      <p:sp>
        <p:nvSpPr>
          <p:cNvPr id="18441" name="TextBox 3"/>
          <p:cNvSpPr txBox="1">
            <a:spLocks noChangeArrowheads="1"/>
          </p:cNvSpPr>
          <p:nvPr/>
        </p:nvSpPr>
        <p:spPr bwMode="auto">
          <a:xfrm>
            <a:off x="868363" y="7837488"/>
            <a:ext cx="2652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Nitrogen Gas</a:t>
            </a:r>
          </a:p>
        </p:txBody>
      </p:sp>
      <p:sp>
        <p:nvSpPr>
          <p:cNvPr id="18442" name="TextBox 9"/>
          <p:cNvSpPr txBox="1">
            <a:spLocks noChangeArrowheads="1"/>
          </p:cNvSpPr>
          <p:nvPr/>
        </p:nvSpPr>
        <p:spPr bwMode="auto">
          <a:xfrm>
            <a:off x="3863975" y="7826375"/>
            <a:ext cx="2651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Oxygen Gas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342900" y="93663"/>
            <a:ext cx="6172200" cy="1066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Acids, Bases, &amp; Salts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13809" y="823001"/>
            <a:ext cx="6515100" cy="77089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Electrolytes – conduct an electric current </a:t>
            </a:r>
          </a:p>
          <a:p>
            <a:pPr eaLnBrk="1" hangingPunct="1">
              <a:buFontTx/>
              <a:buNone/>
            </a:pPr>
            <a:endParaRPr lang="en-US" sz="2400" u="sng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400" u="sng" dirty="0" smtClean="0">
                <a:latin typeface="Times New Roman" charset="0"/>
              </a:rPr>
              <a:t>Three Theories of Acids &amp; Bases</a:t>
            </a:r>
          </a:p>
          <a:p>
            <a:pPr eaLnBrk="1" hangingPunct="1">
              <a:buFontTx/>
              <a:buNone/>
            </a:pPr>
            <a:r>
              <a:rPr lang="en-US" sz="2400" b="1" u="sng" dirty="0" smtClean="0">
                <a:latin typeface="Times New Roman" charset="0"/>
              </a:rPr>
              <a:t>**KNOW THESE 3**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Arrhenius Theory</a:t>
            </a:r>
            <a:r>
              <a:rPr lang="en-US" sz="2400" dirty="0" smtClean="0">
                <a:latin typeface="Times New Roman" charset="0"/>
              </a:rPr>
              <a:t> – (only in H</a:t>
            </a:r>
            <a:r>
              <a:rPr lang="en-US" sz="2400" baseline="-25000" dirty="0" smtClean="0">
                <a:latin typeface="Times New Roman" charset="0"/>
              </a:rPr>
              <a:t>2</a:t>
            </a:r>
            <a:r>
              <a:rPr lang="en-US" sz="2400" dirty="0" smtClean="0">
                <a:latin typeface="Times New Roman" charset="0"/>
              </a:rPr>
              <a:t>O)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sz="2000" dirty="0" smtClean="0">
                <a:latin typeface="Times New Roman" charset="0"/>
              </a:rPr>
              <a:t>Acids:  produce H</a:t>
            </a:r>
            <a:r>
              <a:rPr lang="en-US" sz="2000" baseline="30000" dirty="0" smtClean="0">
                <a:latin typeface="Times New Roman" charset="0"/>
              </a:rPr>
              <a:t>+</a:t>
            </a:r>
            <a:r>
              <a:rPr lang="en-US" sz="2000" dirty="0" smtClean="0">
                <a:latin typeface="Times New Roman" charset="0"/>
              </a:rPr>
              <a:t> in H</a:t>
            </a:r>
            <a:r>
              <a:rPr lang="en-US" sz="2000" baseline="-25000" dirty="0" smtClean="0">
                <a:latin typeface="Times New Roman" charset="0"/>
              </a:rPr>
              <a:t>2</a:t>
            </a:r>
            <a:r>
              <a:rPr lang="en-US" sz="2000" dirty="0" smtClean="0">
                <a:latin typeface="Times New Roman" charset="0"/>
              </a:rPr>
              <a:t>O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sz="1800" dirty="0" smtClean="0">
                <a:latin typeface="Times New Roman" charset="0"/>
              </a:rPr>
              <a:t>	</a:t>
            </a:r>
            <a:r>
              <a:rPr lang="en-US" sz="1800" dirty="0" err="1" smtClean="0">
                <a:latin typeface="Times New Roman" charset="0"/>
              </a:rPr>
              <a:t>HCl</a:t>
            </a:r>
            <a:r>
              <a:rPr lang="en-US" sz="1800" dirty="0" smtClean="0">
                <a:latin typeface="Times New Roman" charset="0"/>
              </a:rPr>
              <a:t>  </a:t>
            </a:r>
            <a:r>
              <a:rPr lang="en-US" sz="1800" dirty="0" smtClean="0">
                <a:latin typeface="Times New Roman" charset="0"/>
                <a:cs typeface="Times New Roman" charset="0"/>
              </a:rPr>
              <a:t>→  </a:t>
            </a:r>
            <a:r>
              <a:rPr lang="en-US" sz="18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H</a:t>
            </a:r>
            <a:r>
              <a:rPr lang="en-US" sz="1800" baseline="30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+</a:t>
            </a:r>
            <a:r>
              <a:rPr lang="en-US" sz="1800" dirty="0" smtClean="0">
                <a:latin typeface="Times New Roman" charset="0"/>
                <a:cs typeface="Times New Roman" charset="0"/>
              </a:rPr>
              <a:t>  +  </a:t>
            </a:r>
            <a:r>
              <a:rPr lang="en-US" sz="1800" dirty="0" err="1" smtClean="0">
                <a:latin typeface="Times New Roman" charset="0"/>
                <a:cs typeface="Times New Roman" charset="0"/>
              </a:rPr>
              <a:t>Cl</a:t>
            </a:r>
            <a:r>
              <a:rPr lang="en-US" sz="1800" baseline="3000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1800" baseline="30000" dirty="0" smtClean="0">
                <a:latin typeface="Times New Roman" charset="0"/>
              </a:rPr>
              <a:t>–</a:t>
            </a:r>
            <a:r>
              <a:rPr lang="en-US" sz="1800" dirty="0" smtClean="0">
                <a:latin typeface="Times New Roman" charset="0"/>
              </a:rPr>
              <a:t>      (</a:t>
            </a:r>
            <a:r>
              <a:rPr lang="en-US" sz="1800" dirty="0" smtClean="0">
                <a:solidFill>
                  <a:srgbClr val="3333CC"/>
                </a:solidFill>
                <a:latin typeface="Times New Roman" charset="0"/>
              </a:rPr>
              <a:t>H</a:t>
            </a:r>
            <a:r>
              <a:rPr lang="en-US" sz="1800" baseline="30000" dirty="0" smtClean="0">
                <a:solidFill>
                  <a:srgbClr val="3333CC"/>
                </a:solidFill>
                <a:latin typeface="Times New Roman" charset="0"/>
              </a:rPr>
              <a:t>+</a:t>
            </a:r>
            <a:r>
              <a:rPr lang="en-US" sz="1800" dirty="0" smtClean="0">
                <a:solidFill>
                  <a:srgbClr val="3333CC"/>
                </a:solidFill>
                <a:latin typeface="Times New Roman" charset="0"/>
              </a:rPr>
              <a:t> actually H</a:t>
            </a:r>
            <a:r>
              <a:rPr lang="en-US" sz="1800" baseline="-25000" dirty="0" smtClean="0">
                <a:solidFill>
                  <a:srgbClr val="3333CC"/>
                </a:solidFill>
                <a:latin typeface="Times New Roman" charset="0"/>
              </a:rPr>
              <a:t>3</a:t>
            </a:r>
            <a:r>
              <a:rPr lang="en-US" sz="1800" dirty="0" smtClean="0">
                <a:solidFill>
                  <a:srgbClr val="3333CC"/>
                </a:solidFill>
                <a:latin typeface="Times New Roman" charset="0"/>
              </a:rPr>
              <a:t>O</a:t>
            </a:r>
            <a:r>
              <a:rPr lang="en-US" sz="1800" baseline="30000" dirty="0" smtClean="0">
                <a:solidFill>
                  <a:srgbClr val="3333CC"/>
                </a:solidFill>
                <a:latin typeface="Times New Roman" charset="0"/>
              </a:rPr>
              <a:t>+</a:t>
            </a:r>
            <a:r>
              <a:rPr lang="en-US" sz="1800" dirty="0" smtClean="0">
                <a:latin typeface="Times New Roman" charset="0"/>
              </a:rPr>
              <a:t>)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sz="2000" dirty="0" smtClean="0">
                <a:latin typeface="Times New Roman" charset="0"/>
              </a:rPr>
              <a:t>Bases:  produce OH</a:t>
            </a:r>
            <a:r>
              <a:rPr lang="en-US" sz="2000" baseline="30000" dirty="0" smtClean="0">
                <a:latin typeface="Times New Roman" charset="0"/>
              </a:rPr>
              <a:t> –</a:t>
            </a:r>
            <a:r>
              <a:rPr lang="en-US" sz="2000" dirty="0" smtClean="0">
                <a:latin typeface="Times New Roman" charset="0"/>
              </a:rPr>
              <a:t> in H</a:t>
            </a:r>
            <a:r>
              <a:rPr lang="en-US" sz="2000" baseline="-25000" dirty="0" smtClean="0">
                <a:latin typeface="Times New Roman" charset="0"/>
              </a:rPr>
              <a:t>2</a:t>
            </a:r>
            <a:r>
              <a:rPr lang="en-US" sz="2000" dirty="0" smtClean="0">
                <a:latin typeface="Times New Roman" charset="0"/>
              </a:rPr>
              <a:t>O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Times New Roman" charset="0"/>
              </a:rPr>
              <a:t>	</a:t>
            </a:r>
            <a:r>
              <a:rPr lang="en-US" sz="1800" dirty="0" err="1" smtClean="0">
                <a:latin typeface="Times New Roman" charset="0"/>
              </a:rPr>
              <a:t>NaOH</a:t>
            </a:r>
            <a:r>
              <a:rPr lang="en-US" sz="1800" dirty="0" smtClean="0">
                <a:latin typeface="Times New Roman" charset="0"/>
              </a:rPr>
              <a:t>  </a:t>
            </a:r>
            <a:r>
              <a:rPr lang="en-US" sz="1800" dirty="0" smtClean="0">
                <a:latin typeface="Times New Roman" charset="0"/>
                <a:cs typeface="Times New Roman" charset="0"/>
              </a:rPr>
              <a:t>→  Na</a:t>
            </a:r>
            <a:r>
              <a:rPr lang="en-US" sz="1800" baseline="30000" dirty="0" smtClean="0">
                <a:latin typeface="Times New Roman" charset="0"/>
                <a:cs typeface="Times New Roman" charset="0"/>
              </a:rPr>
              <a:t>+</a:t>
            </a:r>
            <a:r>
              <a:rPr lang="en-US" sz="1800" dirty="0" smtClean="0">
                <a:latin typeface="Times New Roman" charset="0"/>
                <a:cs typeface="Times New Roman" charset="0"/>
              </a:rPr>
              <a:t>  +  </a:t>
            </a:r>
            <a:r>
              <a:rPr lang="en-US" sz="18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OH </a:t>
            </a:r>
            <a:r>
              <a:rPr lang="en-US" sz="1800" baseline="30000" dirty="0" smtClean="0">
                <a:solidFill>
                  <a:srgbClr val="3333CC"/>
                </a:solidFill>
                <a:latin typeface="Times New Roman" charset="0"/>
              </a:rPr>
              <a:t>–</a:t>
            </a:r>
            <a:r>
              <a:rPr lang="en-US" sz="1800" dirty="0" smtClean="0">
                <a:solidFill>
                  <a:srgbClr val="3333CC"/>
                </a:solidFill>
                <a:latin typeface="Times New Roman" charset="0"/>
              </a:rPr>
              <a:t>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srgbClr val="3333CC"/>
              </a:solidFill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400" dirty="0" err="1" smtClean="0">
                <a:solidFill>
                  <a:srgbClr val="CC0000"/>
                </a:solidFill>
                <a:latin typeface="Times New Roman" charset="0"/>
              </a:rPr>
              <a:t>Br</a:t>
            </a:r>
            <a:r>
              <a:rPr lang="en-US" altLang="zh-CN" sz="2400" dirty="0" err="1" smtClean="0">
                <a:solidFill>
                  <a:srgbClr val="CC0000"/>
                </a:solidFill>
                <a:latin typeface="Times New Roman" charset="0"/>
                <a:ea typeface="宋体" charset="-122"/>
              </a:rPr>
              <a:t>ø</a:t>
            </a:r>
            <a:r>
              <a:rPr lang="en-US" sz="2400" dirty="0" err="1" smtClean="0">
                <a:solidFill>
                  <a:srgbClr val="CC0000"/>
                </a:solidFill>
                <a:latin typeface="Times New Roman" charset="0"/>
              </a:rPr>
              <a:t>nsted</a:t>
            </a: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-Lowry Theory</a:t>
            </a:r>
            <a:r>
              <a:rPr lang="en-US" sz="2400" dirty="0" smtClean="0">
                <a:latin typeface="Times New Roman" charset="0"/>
              </a:rPr>
              <a:t> – 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sz="2000" dirty="0" smtClean="0">
                <a:latin typeface="Times New Roman" charset="0"/>
              </a:rPr>
              <a:t>Acids:  substance that donates a proton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sz="2000" dirty="0" smtClean="0">
                <a:latin typeface="Times New Roman" charset="0"/>
              </a:rPr>
              <a:t>Bases:  substance that accepts a proton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Times New Roman" charset="0"/>
              </a:rPr>
              <a:t>               NH</a:t>
            </a:r>
            <a:r>
              <a:rPr lang="en-US" sz="2000" baseline="-25000" dirty="0" smtClean="0">
                <a:latin typeface="Times New Roman" charset="0"/>
              </a:rPr>
              <a:t>3</a:t>
            </a:r>
            <a:r>
              <a:rPr lang="en-US" sz="2000" dirty="0" smtClean="0">
                <a:latin typeface="Times New Roman" charset="0"/>
              </a:rPr>
              <a:t>  +  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H</a:t>
            </a:r>
            <a:r>
              <a:rPr lang="en-US" sz="2000" baseline="-25000" dirty="0" smtClean="0">
                <a:latin typeface="Times New Roman" charset="0"/>
              </a:rPr>
              <a:t>2</a:t>
            </a:r>
            <a:r>
              <a:rPr lang="en-US" sz="2000" dirty="0" smtClean="0">
                <a:latin typeface="Times New Roman" charset="0"/>
              </a:rPr>
              <a:t>O  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→  N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H</a:t>
            </a:r>
            <a:r>
              <a:rPr lang="en-US" sz="2000" baseline="-25000" dirty="0" smtClean="0">
                <a:latin typeface="Times New Roman" charset="0"/>
                <a:cs typeface="Times New Roman" charset="0"/>
              </a:rPr>
              <a:t>4</a:t>
            </a:r>
            <a:r>
              <a:rPr lang="en-US" sz="2000" baseline="30000" dirty="0" smtClean="0">
                <a:latin typeface="Times New Roman" charset="0"/>
                <a:cs typeface="Times New Roman" charset="0"/>
              </a:rPr>
              <a:t>+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  +  OH</a:t>
            </a:r>
            <a:r>
              <a:rPr lang="en-US" sz="2000" baseline="30000" dirty="0" smtClean="0">
                <a:latin typeface="Times New Roman" charset="0"/>
              </a:rPr>
              <a:t>–</a:t>
            </a:r>
            <a:r>
              <a:rPr lang="en-US" sz="2000" dirty="0" smtClean="0">
                <a:latin typeface="Times New Roman" charset="0"/>
              </a:rPr>
              <a:t>      </a:t>
            </a:r>
          </a:p>
          <a:p>
            <a:pPr lvl="1" eaLnBrk="1" hangingPunct="1">
              <a:buFontTx/>
              <a:buNone/>
            </a:pPr>
            <a:r>
              <a:rPr lang="en-US" sz="2400" dirty="0" smtClean="0">
                <a:solidFill>
                  <a:srgbClr val="3333CC"/>
                </a:solidFill>
                <a:latin typeface="Times New Roman" charset="0"/>
              </a:rPr>
              <a:t>            </a:t>
            </a:r>
            <a:r>
              <a:rPr lang="en-US" sz="2400" baseline="30000" dirty="0" smtClean="0">
                <a:latin typeface="Times New Roman" charset="0"/>
              </a:rPr>
              <a:t>(base)       (acid)           (H+)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Lewis Theory</a:t>
            </a:r>
            <a:r>
              <a:rPr lang="en-US" sz="2400" dirty="0" smtClean="0">
                <a:latin typeface="Times New Roman" charset="0"/>
              </a:rPr>
              <a:t> – 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sz="2000" dirty="0" smtClean="0">
                <a:latin typeface="Times New Roman" charset="0"/>
              </a:rPr>
              <a:t>Acids:  electron pair acceptor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sz="2000" dirty="0" smtClean="0">
                <a:latin typeface="Times New Roman" charset="0"/>
              </a:rPr>
              <a:t>Bases:  electron pair donor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Times New Roman" charset="0"/>
              </a:rPr>
              <a:t>               H</a:t>
            </a:r>
            <a:r>
              <a:rPr lang="en-US" sz="2000" baseline="30000" dirty="0" smtClean="0">
                <a:latin typeface="Times New Roman" charset="0"/>
                <a:cs typeface="Times New Roman" charset="0"/>
              </a:rPr>
              <a:t>+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dirty="0" smtClean="0">
                <a:latin typeface="Times New Roman" charset="0"/>
              </a:rPr>
              <a:t>  +  </a:t>
            </a:r>
            <a:r>
              <a:rPr lang="en-US" sz="2000" b="1" baseline="30000" dirty="0" smtClean="0">
                <a:solidFill>
                  <a:srgbClr val="3366FF"/>
                </a:solidFill>
                <a:latin typeface="Times New Roman" charset="0"/>
              </a:rPr>
              <a:t>–</a:t>
            </a:r>
            <a:r>
              <a:rPr lang="en-US" sz="2000" b="1" dirty="0" smtClean="0">
                <a:latin typeface="Times New Roman" charset="0"/>
              </a:rPr>
              <a:t> </a:t>
            </a:r>
            <a:r>
              <a:rPr lang="en-US" sz="2000" dirty="0" smtClean="0">
                <a:latin typeface="Times New Roman" charset="0"/>
              </a:rPr>
              <a:t>OH  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→  H</a:t>
            </a:r>
            <a:r>
              <a:rPr lang="en-US" sz="2000" baseline="-25000" dirty="0" smtClean="0">
                <a:latin typeface="Times New Roman" charset="0"/>
              </a:rPr>
              <a:t>2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O</a:t>
            </a:r>
            <a:endParaRPr lang="en-US" sz="2000" dirty="0" smtClean="0">
              <a:latin typeface="Times New Roman" charset="0"/>
            </a:endParaRPr>
          </a:p>
          <a:p>
            <a:pPr lvl="1" eaLnBrk="1" hangingPunct="1">
              <a:buFontTx/>
              <a:buNone/>
            </a:pPr>
            <a:r>
              <a:rPr lang="en-US" sz="2400" dirty="0" smtClean="0">
                <a:solidFill>
                  <a:srgbClr val="3333CC"/>
                </a:solidFill>
                <a:latin typeface="Times New Roman" charset="0"/>
              </a:rPr>
              <a:t>           </a:t>
            </a:r>
            <a:r>
              <a:rPr lang="en-US" sz="2400" baseline="30000" dirty="0" smtClean="0">
                <a:latin typeface="Times New Roman" charset="0"/>
              </a:rPr>
              <a:t>(acid)     (base)           </a:t>
            </a:r>
          </a:p>
          <a:p>
            <a:pPr lvl="1" eaLnBrk="1" hangingPunct="1">
              <a:buFontTx/>
              <a:buNone/>
            </a:pPr>
            <a:endParaRPr lang="en-US" sz="2400" baseline="30000" dirty="0" smtClean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Polar or Nonpolar?</a:t>
            </a:r>
          </a:p>
        </p:txBody>
      </p:sp>
      <p:sp>
        <p:nvSpPr>
          <p:cNvPr id="19459" name="Text Placeholder 2"/>
          <p:cNvSpPr>
            <a:spLocks noGrp="1"/>
          </p:cNvSpPr>
          <p:nvPr>
            <p:ph type="body" sz="half" idx="1"/>
          </p:nvPr>
        </p:nvSpPr>
        <p:spPr>
          <a:xfrm>
            <a:off x="336550" y="2111375"/>
            <a:ext cx="3009900" cy="6034088"/>
          </a:xfrm>
        </p:spPr>
        <p:txBody>
          <a:bodyPr/>
          <a:lstStyle/>
          <a:p>
            <a:r>
              <a:rPr lang="en-US" smtClean="0"/>
              <a:t>CH</a:t>
            </a:r>
            <a:r>
              <a:rPr lang="en-US" baseline="-25000" smtClean="0"/>
              <a:t>3</a:t>
            </a:r>
            <a:r>
              <a:rPr lang="en-US" smtClean="0"/>
              <a:t>OH</a:t>
            </a:r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Ne</a:t>
            </a:r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K</a:t>
            </a:r>
            <a:r>
              <a:rPr lang="en-US" baseline="-25000" smtClean="0"/>
              <a:t>3 </a:t>
            </a:r>
            <a:r>
              <a:rPr lang="en-US" smtClean="0"/>
              <a:t>(PO</a:t>
            </a:r>
            <a:r>
              <a:rPr lang="en-US" baseline="-25000" smtClean="0"/>
              <a:t>4</a:t>
            </a:r>
            <a:r>
              <a:rPr lang="en-US" smtClean="0"/>
              <a:t>)</a:t>
            </a:r>
          </a:p>
        </p:txBody>
      </p:sp>
      <p:sp>
        <p:nvSpPr>
          <p:cNvPr id="19460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51125"/>
            <a:ext cx="3009900" cy="6034088"/>
          </a:xfrm>
        </p:spPr>
        <p:txBody>
          <a:bodyPr/>
          <a:lstStyle/>
          <a:p>
            <a:r>
              <a:rPr lang="en-US" smtClean="0"/>
              <a:t>Br</a:t>
            </a:r>
            <a:r>
              <a:rPr lang="en-US" baseline="-25000" smtClean="0"/>
              <a:t>2</a:t>
            </a:r>
          </a:p>
          <a:p>
            <a:pPr>
              <a:buFontTx/>
              <a:buNone/>
            </a:pPr>
            <a:endParaRPr lang="en-US" baseline="-25000" smtClean="0"/>
          </a:p>
          <a:p>
            <a:r>
              <a:rPr lang="en-US" smtClean="0"/>
              <a:t>NaOH</a:t>
            </a:r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Cl</a:t>
            </a:r>
            <a:r>
              <a:rPr lang="en-US" baseline="-25000" smtClean="0"/>
              <a:t>2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smtClean="0"/>
              <a:t>Calculating the Molarity of an Acid</a:t>
            </a:r>
          </a:p>
        </p:txBody>
      </p:sp>
      <p:sp>
        <p:nvSpPr>
          <p:cNvPr id="2048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6172200" cy="6034088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smtClean="0"/>
              <a:t>Neutralization Reaction (Monoprotic)</a:t>
            </a:r>
          </a:p>
          <a:p>
            <a:pPr eaLnBrk="1" hangingPunct="1"/>
            <a:r>
              <a:rPr lang="en-US" sz="2800" smtClean="0"/>
              <a:t>Acids and bases produce salt and water</a:t>
            </a:r>
          </a:p>
          <a:p>
            <a:pPr lvl="1" eaLnBrk="1" hangingPunct="1">
              <a:buFontTx/>
              <a:buNone/>
            </a:pPr>
            <a:r>
              <a:rPr lang="en-US" smtClean="0"/>
              <a:t>HCl + NaOH </a:t>
            </a:r>
            <a:r>
              <a:rPr lang="en-US" smtClean="0">
                <a:sym typeface="Symbol" charset="2"/>
              </a:rPr>
              <a:t> NaCl + H</a:t>
            </a:r>
            <a:r>
              <a:rPr lang="en-US" baseline="-25000" smtClean="0">
                <a:sym typeface="Symbol" charset="2"/>
              </a:rPr>
              <a:t>2</a:t>
            </a:r>
            <a:r>
              <a:rPr lang="en-US" smtClean="0">
                <a:sym typeface="Symbol" charset="2"/>
              </a:rPr>
              <a:t>O</a:t>
            </a:r>
            <a:endParaRPr lang="en-US" smtClean="0"/>
          </a:p>
          <a:p>
            <a:r>
              <a:rPr lang="en-US" sz="2800" smtClean="0"/>
              <a:t>Same as before!</a:t>
            </a:r>
          </a:p>
          <a:p>
            <a:r>
              <a:rPr lang="en-US" b="1" smtClean="0">
                <a:solidFill>
                  <a:srgbClr val="FF0000"/>
                </a:solidFill>
              </a:rPr>
              <a:t>M</a:t>
            </a:r>
            <a:r>
              <a:rPr lang="en-US" b="1" baseline="-25000" smtClean="0">
                <a:solidFill>
                  <a:srgbClr val="FF0000"/>
                </a:solidFill>
              </a:rPr>
              <a:t>1</a:t>
            </a:r>
            <a:r>
              <a:rPr lang="en-US" b="1" smtClean="0">
                <a:solidFill>
                  <a:srgbClr val="FF0000"/>
                </a:solidFill>
              </a:rPr>
              <a:t> x V</a:t>
            </a:r>
            <a:r>
              <a:rPr lang="en-US" b="1" baseline="-25000" smtClean="0">
                <a:solidFill>
                  <a:srgbClr val="FF0000"/>
                </a:solidFill>
              </a:rPr>
              <a:t>1</a:t>
            </a:r>
            <a:r>
              <a:rPr lang="en-US" b="1" smtClean="0">
                <a:solidFill>
                  <a:srgbClr val="FF0000"/>
                </a:solidFill>
              </a:rPr>
              <a:t> = M</a:t>
            </a:r>
            <a:r>
              <a:rPr lang="en-US" b="1" baseline="-25000" smtClean="0">
                <a:solidFill>
                  <a:srgbClr val="FF0000"/>
                </a:solidFill>
              </a:rPr>
              <a:t>2</a:t>
            </a:r>
            <a:r>
              <a:rPr lang="en-US" b="1" smtClean="0">
                <a:solidFill>
                  <a:srgbClr val="FF0000"/>
                </a:solidFill>
              </a:rPr>
              <a:t> x V</a:t>
            </a:r>
            <a:r>
              <a:rPr lang="en-US" b="1" baseline="-25000" smtClean="0">
                <a:solidFill>
                  <a:srgbClr val="FF0000"/>
                </a:solidFill>
              </a:rPr>
              <a:t>2</a:t>
            </a:r>
          </a:p>
          <a:p>
            <a:r>
              <a:rPr lang="en-US" sz="2800" smtClean="0"/>
              <a:t>15mL of HCl is mixed with 10mL of NaOH which has a molarity of 3.0 M and completely neutralized. What is the molarity of the acid solution?</a:t>
            </a:r>
          </a:p>
          <a:p>
            <a:r>
              <a:rPr lang="en-US" sz="2800" smtClean="0"/>
              <a:t>M</a:t>
            </a:r>
            <a:r>
              <a:rPr lang="en-US" sz="2800" b="1" baseline="-25000" smtClean="0"/>
              <a:t>1</a:t>
            </a:r>
            <a:r>
              <a:rPr lang="en-US" sz="2800" smtClean="0"/>
              <a:t> x 15mL = 10mL x 3.0M</a:t>
            </a:r>
            <a:br>
              <a:rPr lang="en-US" sz="2800" smtClean="0"/>
            </a:br>
            <a:r>
              <a:rPr lang="en-US" sz="2800" smtClean="0"/>
              <a:t>M</a:t>
            </a:r>
            <a:r>
              <a:rPr lang="en-US" sz="2800" b="1" baseline="-25000" smtClean="0"/>
              <a:t>1</a:t>
            </a:r>
            <a:r>
              <a:rPr lang="en-US" sz="2800" smtClean="0"/>
              <a:t> = 2.0M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549275"/>
            <a:ext cx="6515100" cy="76184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Amphoteric</a:t>
            </a:r>
            <a:r>
              <a:rPr lang="en-US" sz="2400" dirty="0" smtClean="0">
                <a:latin typeface="Times New Roman" charset="0"/>
              </a:rPr>
              <a:t>: a substance that can react as either an acid or a base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		-Water is most common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Times New Roman" charset="0"/>
              </a:rPr>
              <a:t>Ex.  </a:t>
            </a:r>
            <a:r>
              <a:rPr lang="en-US" sz="2000" dirty="0" err="1" smtClean="0">
                <a:latin typeface="Times New Roman" charset="0"/>
              </a:rPr>
              <a:t>HCl</a:t>
            </a:r>
            <a:r>
              <a:rPr lang="en-US" sz="2000" dirty="0" smtClean="0">
                <a:latin typeface="Times New Roman" charset="0"/>
              </a:rPr>
              <a:t>  +  H</a:t>
            </a:r>
            <a:r>
              <a:rPr lang="en-US" sz="2000" baseline="-25000" dirty="0" smtClean="0">
                <a:latin typeface="Times New Roman" charset="0"/>
              </a:rPr>
              <a:t>2</a:t>
            </a:r>
            <a:r>
              <a:rPr lang="en-US" sz="2000" dirty="0" smtClean="0">
                <a:latin typeface="Times New Roman" charset="0"/>
              </a:rPr>
              <a:t>O  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→  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H</a:t>
            </a:r>
            <a:r>
              <a:rPr lang="en-US" sz="2000" baseline="-25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3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O </a:t>
            </a:r>
            <a:r>
              <a:rPr lang="en-US" sz="2000" baseline="30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+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  +  Cl</a:t>
            </a:r>
            <a:r>
              <a:rPr lang="en-US" sz="2000" baseline="3000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baseline="30000" dirty="0" smtClean="0">
                <a:latin typeface="Times New Roman" charset="0"/>
              </a:rPr>
              <a:t>–</a:t>
            </a:r>
            <a:r>
              <a:rPr lang="en-US" sz="2000" dirty="0" smtClean="0">
                <a:latin typeface="Times New Roman" charset="0"/>
              </a:rPr>
              <a:t>  (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base accepts H</a:t>
            </a:r>
            <a:r>
              <a:rPr lang="en-US" sz="2000" baseline="30000" dirty="0" smtClean="0">
                <a:solidFill>
                  <a:srgbClr val="CC0000"/>
                </a:solidFill>
                <a:latin typeface="Times New Roman" charset="0"/>
              </a:rPr>
              <a:t>+</a:t>
            </a:r>
            <a:r>
              <a:rPr lang="en-US" sz="2000" dirty="0" smtClean="0">
                <a:latin typeface="Times New Roman" charset="0"/>
              </a:rPr>
              <a:t>)</a:t>
            </a:r>
          </a:p>
          <a:p>
            <a:pPr lvl="1"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                    </a:t>
            </a:r>
            <a:r>
              <a:rPr lang="en-US" sz="2400" baseline="30000" dirty="0" smtClean="0">
                <a:latin typeface="Times New Roman" charset="0"/>
              </a:rPr>
              <a:t>(base)</a:t>
            </a:r>
            <a:endParaRPr lang="en-US" sz="2400" dirty="0" smtClean="0">
              <a:latin typeface="Times New Roman" charset="0"/>
            </a:endParaRP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Times New Roman" charset="0"/>
              </a:rPr>
              <a:t>Ex.  NH</a:t>
            </a:r>
            <a:r>
              <a:rPr lang="en-US" sz="2000" baseline="-25000" dirty="0" smtClean="0">
                <a:latin typeface="Times New Roman" charset="0"/>
              </a:rPr>
              <a:t>3</a:t>
            </a:r>
            <a:r>
              <a:rPr lang="en-US" sz="2000" dirty="0" smtClean="0">
                <a:latin typeface="Times New Roman" charset="0"/>
              </a:rPr>
              <a:t>  + H</a:t>
            </a:r>
            <a:r>
              <a:rPr lang="en-US" sz="2000" baseline="-25000" dirty="0" smtClean="0">
                <a:latin typeface="Times New Roman" charset="0"/>
              </a:rPr>
              <a:t>2</a:t>
            </a:r>
            <a:r>
              <a:rPr lang="en-US" sz="2000" dirty="0" smtClean="0">
                <a:latin typeface="Times New Roman" charset="0"/>
              </a:rPr>
              <a:t>O  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→  NH</a:t>
            </a:r>
            <a:r>
              <a:rPr lang="en-US" sz="2000" baseline="-25000" dirty="0" smtClean="0">
                <a:latin typeface="Times New Roman" charset="0"/>
                <a:cs typeface="Times New Roman" charset="0"/>
              </a:rPr>
              <a:t>4</a:t>
            </a:r>
            <a:r>
              <a:rPr lang="en-US" sz="2000" baseline="30000" dirty="0" smtClean="0">
                <a:latin typeface="Times New Roman" charset="0"/>
                <a:cs typeface="Times New Roman" charset="0"/>
              </a:rPr>
              <a:t>+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  +  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OH </a:t>
            </a:r>
            <a:r>
              <a:rPr lang="en-US" sz="2000" baseline="30000" dirty="0" smtClean="0">
                <a:solidFill>
                  <a:srgbClr val="3333CC"/>
                </a:solidFill>
                <a:latin typeface="Times New Roman" charset="0"/>
              </a:rPr>
              <a:t>–</a:t>
            </a:r>
            <a:r>
              <a:rPr lang="en-US" sz="2000" dirty="0" smtClean="0">
                <a:latin typeface="Times New Roman" charset="0"/>
              </a:rPr>
              <a:t> (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acid donates H</a:t>
            </a:r>
            <a:r>
              <a:rPr lang="en-US" sz="2000" baseline="30000" dirty="0" smtClean="0">
                <a:solidFill>
                  <a:srgbClr val="CC0000"/>
                </a:solidFill>
                <a:latin typeface="Times New Roman" charset="0"/>
              </a:rPr>
              <a:t>+</a:t>
            </a:r>
            <a:r>
              <a:rPr lang="en-US" sz="2000" dirty="0" smtClean="0">
                <a:latin typeface="Times New Roman" charset="0"/>
              </a:rPr>
              <a:t>)</a:t>
            </a:r>
          </a:p>
          <a:p>
            <a:pPr lvl="1"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                    </a:t>
            </a:r>
            <a:r>
              <a:rPr lang="en-US" sz="2400" baseline="30000" dirty="0" smtClean="0">
                <a:latin typeface="Times New Roman" charset="0"/>
              </a:rPr>
              <a:t>(acid)</a:t>
            </a:r>
          </a:p>
          <a:p>
            <a:pPr lvl="1" eaLnBrk="1" hangingPunct="1">
              <a:buFontTx/>
              <a:buNone/>
            </a:pPr>
            <a:endParaRPr lang="en-US" sz="24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Salt</a:t>
            </a:r>
            <a:r>
              <a:rPr lang="en-US" sz="2400" dirty="0" smtClean="0">
                <a:latin typeface="Times New Roman" charset="0"/>
              </a:rPr>
              <a:t> – a crystalline compound composed of the negative ion of an acid and the positive ion of a base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Salts are the product of a </a:t>
            </a:r>
            <a:r>
              <a:rPr lang="en-US" sz="2400" b="1" u="sng" dirty="0" smtClean="0">
                <a:solidFill>
                  <a:srgbClr val="009900"/>
                </a:solidFill>
                <a:latin typeface="Times New Roman" charset="0"/>
              </a:rPr>
              <a:t>neutralization reaction</a:t>
            </a:r>
            <a:r>
              <a:rPr lang="en-US" sz="2400" dirty="0" smtClean="0">
                <a:latin typeface="Times New Roman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		</a:t>
            </a:r>
            <a:r>
              <a:rPr lang="en-US" sz="2400" i="1" dirty="0" smtClean="0">
                <a:latin typeface="Times New Roman" charset="0"/>
              </a:rPr>
              <a:t>Acid + Base 	</a:t>
            </a:r>
            <a:r>
              <a:rPr lang="en-US" sz="2400" i="1" dirty="0" smtClean="0">
                <a:latin typeface="Times New Roman" charset="0"/>
                <a:cs typeface="Times New Roman" charset="0"/>
              </a:rPr>
              <a:t>→    Salt + Water</a:t>
            </a:r>
          </a:p>
          <a:p>
            <a:pPr eaLnBrk="1" hangingPunct="1">
              <a:buFontTx/>
              <a:buNone/>
            </a:pPr>
            <a:endParaRPr lang="en-US" sz="2400" i="1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		</a:t>
            </a:r>
            <a:r>
              <a:rPr lang="en-US" sz="2400" dirty="0" err="1" smtClean="0">
                <a:latin typeface="Times New Roman" charset="0"/>
              </a:rPr>
              <a:t>H</a:t>
            </a:r>
            <a:r>
              <a:rPr lang="en-US" sz="2400" dirty="0" err="1" smtClean="0">
                <a:solidFill>
                  <a:srgbClr val="3333CC"/>
                </a:solidFill>
                <a:latin typeface="Times New Roman" charset="0"/>
              </a:rPr>
              <a:t>Cl</a:t>
            </a:r>
            <a:r>
              <a:rPr lang="en-US" sz="2400" dirty="0" smtClean="0">
                <a:latin typeface="Times New Roman" charset="0"/>
              </a:rPr>
              <a:t>  +  </a:t>
            </a:r>
            <a:r>
              <a:rPr lang="en-US" sz="2400" dirty="0" err="1" smtClean="0">
                <a:solidFill>
                  <a:srgbClr val="3333CC"/>
                </a:solidFill>
                <a:latin typeface="Times New Roman" charset="0"/>
              </a:rPr>
              <a:t>Na</a:t>
            </a:r>
            <a:r>
              <a:rPr lang="en-US" sz="2400" dirty="0" err="1" smtClean="0">
                <a:latin typeface="Times New Roman" charset="0"/>
              </a:rPr>
              <a:t>OH</a:t>
            </a:r>
            <a:r>
              <a:rPr lang="en-US" sz="2400" dirty="0" smtClean="0">
                <a:latin typeface="Times New Roman" charset="0"/>
              </a:rPr>
              <a:t>  </a:t>
            </a:r>
            <a:r>
              <a:rPr lang="en-US" sz="2400" dirty="0" smtClean="0">
                <a:latin typeface="Times New Roman" charset="0"/>
                <a:cs typeface="Times New Roman" charset="0"/>
              </a:rPr>
              <a:t>→  </a:t>
            </a:r>
            <a:r>
              <a:rPr lang="en-US" sz="2400" dirty="0" err="1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NaCl</a:t>
            </a:r>
            <a:r>
              <a:rPr lang="en-US" sz="2400" dirty="0" smtClean="0">
                <a:latin typeface="Times New Roman" charset="0"/>
                <a:cs typeface="Times New Roman" charset="0"/>
              </a:rPr>
              <a:t>  +  HOH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            </a:t>
            </a:r>
            <a:r>
              <a:rPr lang="en-US" sz="2400" baseline="30000" dirty="0" smtClean="0">
                <a:latin typeface="Times New Roman" charset="0"/>
              </a:rPr>
              <a:t>(acid)             (base)</a:t>
            </a:r>
            <a:r>
              <a:rPr lang="en-US" sz="2400" dirty="0" smtClean="0">
                <a:latin typeface="Times New Roman" charset="0"/>
              </a:rPr>
              <a:t>            </a:t>
            </a:r>
            <a:r>
              <a:rPr lang="en-US" sz="2400" baseline="30000" dirty="0" smtClean="0">
                <a:latin typeface="Times New Roman" charset="0"/>
              </a:rPr>
              <a:t>(salt)            (water)</a:t>
            </a:r>
            <a:endParaRPr lang="en-US" sz="24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2900" y="457200"/>
            <a:ext cx="6515100" cy="7710488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Times New Roman" charset="0"/>
              </a:rPr>
              <a:t>What type of reaction is below?</a:t>
            </a:r>
          </a:p>
          <a:p>
            <a:pPr eaLnBrk="1" hangingPunct="1"/>
            <a:r>
              <a:rPr lang="en-US" sz="2400" dirty="0" smtClean="0">
                <a:latin typeface="Times New Roman" charset="0"/>
              </a:rPr>
              <a:t>Pick out the </a:t>
            </a: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acid</a:t>
            </a:r>
            <a:r>
              <a:rPr lang="en-US" sz="2400" dirty="0" smtClean="0">
                <a:latin typeface="Times New Roman" charset="0"/>
              </a:rPr>
              <a:t>, </a:t>
            </a: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base</a:t>
            </a:r>
            <a:r>
              <a:rPr lang="en-US" sz="2400" dirty="0" smtClean="0">
                <a:latin typeface="Times New Roman" charset="0"/>
              </a:rPr>
              <a:t>, and </a:t>
            </a: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salt</a:t>
            </a:r>
            <a:r>
              <a:rPr lang="en-US" sz="2400" dirty="0" smtClean="0">
                <a:latin typeface="Times New Roman" charset="0"/>
              </a:rPr>
              <a:t> in the following reaction: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Times New Roman" charset="0"/>
              </a:rPr>
              <a:t>		   </a:t>
            </a:r>
            <a:r>
              <a:rPr lang="en-US" sz="2000" dirty="0" smtClean="0">
                <a:latin typeface="Times New Roman" charset="0"/>
              </a:rPr>
              <a:t>HF  +  Ba(OH)</a:t>
            </a:r>
            <a:r>
              <a:rPr lang="en-US" sz="2000" baseline="-25000" dirty="0" smtClean="0">
                <a:latin typeface="Times New Roman" charset="0"/>
              </a:rPr>
              <a:t>2</a:t>
            </a:r>
            <a:r>
              <a:rPr lang="en-US" sz="2000" dirty="0" smtClean="0">
                <a:latin typeface="Times New Roman" charset="0"/>
              </a:rPr>
              <a:t>  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→  BaF</a:t>
            </a:r>
            <a:r>
              <a:rPr lang="en-US" sz="2000" baseline="-25000" dirty="0" smtClean="0">
                <a:latin typeface="Times New Roman" charset="0"/>
                <a:cs typeface="Times New Roman" charset="0"/>
              </a:rPr>
              <a:t>2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  +  H</a:t>
            </a:r>
            <a:r>
              <a:rPr lang="en-US" sz="2000" baseline="-25000" dirty="0" smtClean="0">
                <a:latin typeface="Times New Roman" charset="0"/>
                <a:cs typeface="Times New Roman" charset="0"/>
              </a:rPr>
              <a:t>2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O</a:t>
            </a:r>
          </a:p>
          <a:p>
            <a:pPr eaLnBrk="1" hangingPunct="1">
              <a:buFontTx/>
              <a:buNone/>
            </a:pPr>
            <a:endParaRPr lang="en-US" sz="20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400" u="sng" dirty="0" smtClean="0">
                <a:latin typeface="Times New Roman" charset="0"/>
              </a:rPr>
              <a:t>Strength of Acids &amp; Bases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Strong (acid or base) – completely ionizes in solution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Weak (acid or base) – doesn’t completely ionize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	</a:t>
            </a:r>
            <a:r>
              <a:rPr lang="en-US" sz="2000" dirty="0" err="1" smtClean="0">
                <a:solidFill>
                  <a:srgbClr val="3333CC"/>
                </a:solidFill>
                <a:latin typeface="Times New Roman" charset="0"/>
              </a:rPr>
              <a:t>HCl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  +  H</a:t>
            </a:r>
            <a:r>
              <a:rPr lang="en-US" sz="2000" baseline="-25000" dirty="0" smtClean="0">
                <a:solidFill>
                  <a:srgbClr val="3333CC"/>
                </a:solidFill>
                <a:latin typeface="Times New Roman" charset="0"/>
              </a:rPr>
              <a:t>2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O  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→  </a:t>
            </a:r>
            <a:r>
              <a:rPr lang="en-US" sz="2000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*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H</a:t>
            </a:r>
            <a:r>
              <a:rPr lang="en-US" sz="2000" baseline="-25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3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O</a:t>
            </a:r>
            <a:r>
              <a:rPr lang="en-US" sz="2000" baseline="30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+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  +  Cl </a:t>
            </a:r>
            <a:r>
              <a:rPr lang="en-US" sz="2000" baseline="30000" dirty="0" smtClean="0">
                <a:solidFill>
                  <a:srgbClr val="009900"/>
                </a:solidFill>
                <a:latin typeface="Times New Roman" charset="0"/>
              </a:rPr>
              <a:t>–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      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</a:rPr>
              <a:t>(completely ionized)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                        </a:t>
            </a:r>
            <a:r>
              <a:rPr lang="en-US" sz="2400" baseline="30000" dirty="0" smtClean="0">
                <a:latin typeface="Times New Roman" charset="0"/>
              </a:rPr>
              <a:t>(completely in this form)</a:t>
            </a:r>
            <a:endParaRPr lang="en-US" sz="2400" dirty="0" smtClean="0">
              <a:solidFill>
                <a:srgbClr val="3333CC"/>
              </a:solidFill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     HC</a:t>
            </a:r>
            <a:r>
              <a:rPr lang="en-US" sz="2000" baseline="-25000" dirty="0" smtClean="0">
                <a:solidFill>
                  <a:srgbClr val="3333CC"/>
                </a:solidFill>
                <a:latin typeface="Times New Roman" charset="0"/>
              </a:rPr>
              <a:t>2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H</a:t>
            </a:r>
            <a:r>
              <a:rPr lang="en-US" sz="2000" baseline="-25000" dirty="0" smtClean="0">
                <a:solidFill>
                  <a:srgbClr val="3333CC"/>
                </a:solidFill>
                <a:latin typeface="Times New Roman" charset="0"/>
              </a:rPr>
              <a:t>3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O</a:t>
            </a:r>
            <a:r>
              <a:rPr lang="en-US" sz="2000" baseline="-25000" dirty="0" smtClean="0">
                <a:solidFill>
                  <a:srgbClr val="3333CC"/>
                </a:solidFill>
                <a:latin typeface="Times New Roman" charset="0"/>
              </a:rPr>
              <a:t>2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  +  H</a:t>
            </a:r>
            <a:r>
              <a:rPr lang="en-US" sz="2000" baseline="-25000" dirty="0" smtClean="0">
                <a:solidFill>
                  <a:srgbClr val="3333CC"/>
                </a:solidFill>
                <a:latin typeface="Times New Roman" charset="0"/>
              </a:rPr>
              <a:t>2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O  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↔  </a:t>
            </a:r>
            <a:r>
              <a:rPr lang="en-US" sz="2000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*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H</a:t>
            </a:r>
            <a:r>
              <a:rPr lang="en-US" sz="2000" baseline="-25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3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O</a:t>
            </a:r>
            <a:r>
              <a:rPr lang="en-US" sz="2000" baseline="30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+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  +  C</a:t>
            </a:r>
            <a:r>
              <a:rPr lang="en-US" sz="2000" baseline="-25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2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H</a:t>
            </a:r>
            <a:r>
              <a:rPr lang="en-US" sz="2000" baseline="-25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3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O</a:t>
            </a:r>
            <a:r>
              <a:rPr lang="en-US" sz="2000" baseline="-25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2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000" baseline="30000" dirty="0" smtClean="0">
                <a:solidFill>
                  <a:srgbClr val="009900"/>
                </a:solidFill>
                <a:latin typeface="Times New Roman" charset="0"/>
              </a:rPr>
              <a:t>–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 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</a:rPr>
              <a:t>(not completely 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charset="0"/>
              </a:rPr>
              <a:t>                     </a:t>
            </a:r>
            <a:r>
              <a:rPr lang="en-US" sz="2400" baseline="30000" dirty="0" smtClean="0">
                <a:latin typeface="Times New Roman" charset="0"/>
              </a:rPr>
              <a:t>(some in both forms)</a:t>
            </a:r>
            <a:r>
              <a:rPr lang="en-US" sz="2400" dirty="0" smtClean="0">
                <a:solidFill>
                  <a:srgbClr val="009900"/>
                </a:solidFill>
                <a:latin typeface="Times New Roman" charset="0"/>
              </a:rPr>
              <a:t>                       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</a:rPr>
              <a:t>ionized)</a:t>
            </a:r>
          </a:p>
          <a:p>
            <a:pPr eaLnBrk="1" hangingPunct="1">
              <a:buFontTx/>
              <a:buNone/>
            </a:pPr>
            <a:endParaRPr lang="en-US" sz="2000" dirty="0" smtClean="0">
              <a:solidFill>
                <a:srgbClr val="3333CC"/>
              </a:solidFill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sz="2800" dirty="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dirty="0" smtClean="0">
              <a:latin typeface="Times New Roman" charset="0"/>
            </a:endParaRPr>
          </a:p>
        </p:txBody>
      </p:sp>
      <p:graphicFrame>
        <p:nvGraphicFramePr>
          <p:cNvPr id="5123" name="Object 2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32722703"/>
              </p:ext>
            </p:extLst>
          </p:nvPr>
        </p:nvGraphicFramePr>
        <p:xfrm>
          <a:off x="565562" y="5292705"/>
          <a:ext cx="6034087" cy="287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Bitmap Image" r:id="rId3" imgW="6001588" imgH="2857899" progId="Paint.Picture">
                  <p:embed/>
                </p:oleObj>
              </mc:Choice>
              <mc:Fallback>
                <p:oleObj name="Bitmap Image" r:id="rId3" imgW="6001588" imgH="2857899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562" y="5292705"/>
                        <a:ext cx="6034087" cy="287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80366" y="5577829"/>
            <a:ext cx="16459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*This is called a hydronium ion. It’s what happens when H</a:t>
            </a:r>
            <a:r>
              <a:rPr lang="en-US" sz="1600" baseline="30000" dirty="0" smtClean="0">
                <a:solidFill>
                  <a:srgbClr val="FF0000"/>
                </a:solidFill>
              </a:rPr>
              <a:t>+</a:t>
            </a:r>
            <a:r>
              <a:rPr lang="en-US" sz="1600" dirty="0" smtClean="0">
                <a:solidFill>
                  <a:srgbClr val="FF0000"/>
                </a:solidFill>
              </a:rPr>
              <a:t> ions are in water. They are basically synonymous with H</a:t>
            </a:r>
            <a:r>
              <a:rPr lang="en-US" sz="1600" baseline="30000" dirty="0" smtClean="0">
                <a:solidFill>
                  <a:srgbClr val="FF0000"/>
                </a:solidFill>
              </a:rPr>
              <a:t>+</a:t>
            </a:r>
            <a:r>
              <a:rPr lang="en-US" sz="1600" dirty="0" smtClean="0">
                <a:solidFill>
                  <a:srgbClr val="FF0000"/>
                </a:solidFill>
              </a:rPr>
              <a:t> ions.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3865" y="8193434"/>
            <a:ext cx="2680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Completely ionized = strong acid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322575" y="8140927"/>
            <a:ext cx="2377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Not completely ionize = weak acid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42900" y="457200"/>
            <a:ext cx="6515100" cy="822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u="sng" dirty="0" smtClean="0">
                <a:latin typeface="Times New Roman" charset="0"/>
                <a:cs typeface="Times New Roman" charset="0"/>
              </a:rPr>
              <a:t>Types of Acids</a:t>
            </a:r>
            <a:r>
              <a:rPr lang="en-US" sz="240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i="1" dirty="0" smtClean="0">
                <a:latin typeface="Times New Roman" charset="0"/>
                <a:cs typeface="Times New Roman" charset="0"/>
              </a:rPr>
              <a:t>(Based on the Arrhenius definition</a:t>
            </a:r>
            <a:r>
              <a:rPr lang="en-US" sz="2400" i="1" dirty="0" smtClean="0">
                <a:latin typeface="Times New Roman" charset="0"/>
                <a:cs typeface="Times New Roman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u="sng" dirty="0" err="1" smtClean="0">
                <a:solidFill>
                  <a:srgbClr val="CC0000"/>
                </a:solidFill>
                <a:latin typeface="Times New Roman" charset="0"/>
              </a:rPr>
              <a:t>Monoprotic</a:t>
            </a:r>
            <a:r>
              <a:rPr lang="en-US" sz="2000" dirty="0" smtClean="0">
                <a:latin typeface="Times New Roman" charset="0"/>
              </a:rPr>
              <a:t> – acid that can donate </a:t>
            </a:r>
            <a:r>
              <a:rPr lang="en-US" sz="2000" u="sng" dirty="0" smtClean="0">
                <a:solidFill>
                  <a:srgbClr val="3333CC"/>
                </a:solidFill>
                <a:latin typeface="Times New Roman" charset="0"/>
              </a:rPr>
              <a:t>one</a:t>
            </a:r>
            <a:r>
              <a:rPr lang="en-US" sz="2000" dirty="0" smtClean="0">
                <a:latin typeface="Times New Roman" charset="0"/>
              </a:rPr>
              <a:t> proton (hydrogen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                            ion) per molecule (</a:t>
            </a:r>
            <a:r>
              <a:rPr lang="en-US" sz="2000" dirty="0" err="1" smtClean="0">
                <a:solidFill>
                  <a:srgbClr val="CC0000"/>
                </a:solidFill>
                <a:latin typeface="Times New Roman" charset="0"/>
              </a:rPr>
              <a:t>HCl</a:t>
            </a:r>
            <a:r>
              <a:rPr lang="en-US" sz="2000" dirty="0" smtClean="0">
                <a:latin typeface="Times New Roman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Diprotic</a:t>
            </a:r>
            <a:r>
              <a:rPr lang="en-US" sz="2000" dirty="0" smtClean="0">
                <a:latin typeface="Times New Roman" charset="0"/>
              </a:rPr>
              <a:t> – acid that can donate </a:t>
            </a:r>
            <a:r>
              <a:rPr lang="en-US" sz="2000" u="sng" dirty="0" smtClean="0">
                <a:solidFill>
                  <a:srgbClr val="3333CC"/>
                </a:solidFill>
                <a:latin typeface="Times New Roman" charset="0"/>
              </a:rPr>
              <a:t>two</a:t>
            </a:r>
            <a:r>
              <a:rPr lang="en-US" sz="2000" dirty="0" smtClean="0">
                <a:latin typeface="Times New Roman" charset="0"/>
              </a:rPr>
              <a:t> protons per molecule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                       (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H</a:t>
            </a:r>
            <a:r>
              <a:rPr lang="en-US" sz="2000" baseline="-25000" dirty="0" smtClean="0">
                <a:solidFill>
                  <a:srgbClr val="CC0000"/>
                </a:solidFill>
                <a:latin typeface="Times New Roman" charset="0"/>
              </a:rPr>
              <a:t>2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SO</a:t>
            </a:r>
            <a:r>
              <a:rPr lang="en-US" sz="2000" baseline="-25000" dirty="0" smtClean="0">
                <a:solidFill>
                  <a:srgbClr val="CC0000"/>
                </a:solidFill>
                <a:latin typeface="Times New Roman" charset="0"/>
              </a:rPr>
              <a:t>4</a:t>
            </a:r>
            <a:r>
              <a:rPr lang="en-US" sz="2000" dirty="0" smtClean="0">
                <a:latin typeface="Times New Roman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rgbClr val="CC0000"/>
                </a:solidFill>
                <a:latin typeface="Times New Roman" charset="0"/>
              </a:rPr>
              <a:t>Triprotic</a:t>
            </a:r>
            <a:r>
              <a:rPr lang="en-US" sz="2000" dirty="0" smtClean="0">
                <a:latin typeface="Times New Roman" charset="0"/>
              </a:rPr>
              <a:t> – acid that can donate </a:t>
            </a:r>
            <a:r>
              <a:rPr lang="en-US" sz="2000" u="sng" dirty="0" smtClean="0">
                <a:solidFill>
                  <a:srgbClr val="3333CC"/>
                </a:solidFill>
                <a:latin typeface="Times New Roman" charset="0"/>
              </a:rPr>
              <a:t>three</a:t>
            </a:r>
            <a:r>
              <a:rPr lang="en-US" sz="2000" dirty="0" smtClean="0">
                <a:latin typeface="Times New Roman" charset="0"/>
              </a:rPr>
              <a:t> protons per molecule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                       (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H</a:t>
            </a:r>
            <a:r>
              <a:rPr lang="en-US" sz="2000" baseline="-25000" dirty="0" smtClean="0">
                <a:solidFill>
                  <a:srgbClr val="CC0000"/>
                </a:solidFill>
                <a:latin typeface="Times New Roman" charset="0"/>
              </a:rPr>
              <a:t>3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PO</a:t>
            </a:r>
            <a:r>
              <a:rPr lang="en-US" sz="2000" baseline="-25000" dirty="0" smtClean="0">
                <a:solidFill>
                  <a:srgbClr val="CC0000"/>
                </a:solidFill>
                <a:latin typeface="Times New Roman" charset="0"/>
              </a:rPr>
              <a:t>4</a:t>
            </a:r>
            <a:r>
              <a:rPr lang="en-US" sz="2000" dirty="0" smtClean="0">
                <a:latin typeface="Times New Roman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rgbClr val="CC0000"/>
                </a:solidFill>
                <a:latin typeface="Times New Roman" charset="0"/>
              </a:rPr>
              <a:t>Polyprotic</a:t>
            </a:r>
            <a:r>
              <a:rPr lang="en-US" sz="2000" dirty="0" smtClean="0">
                <a:latin typeface="Times New Roman" charset="0"/>
              </a:rPr>
              <a:t> – acid that can donate </a:t>
            </a:r>
            <a:r>
              <a:rPr lang="en-US" sz="2000" u="sng" dirty="0" smtClean="0">
                <a:solidFill>
                  <a:srgbClr val="3333CC"/>
                </a:solidFill>
                <a:latin typeface="Times New Roman" charset="0"/>
              </a:rPr>
              <a:t>more than one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 </a:t>
            </a:r>
            <a:r>
              <a:rPr lang="en-US" sz="2000" dirty="0" smtClean="0">
                <a:latin typeface="Times New Roman" charset="0"/>
              </a:rPr>
              <a:t>proton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What about these?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Times New Roman" charset="0"/>
              </a:rPr>
              <a:t>	</a:t>
            </a:r>
            <a:r>
              <a:rPr lang="en-US" sz="2000" dirty="0">
                <a:solidFill>
                  <a:srgbClr val="CC0000"/>
                </a:solidFill>
                <a:latin typeface="Times New Roman" charset="0"/>
              </a:rPr>
              <a:t> 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H</a:t>
            </a:r>
            <a:r>
              <a:rPr lang="en-US" sz="2000" baseline="-25000" dirty="0" smtClean="0">
                <a:solidFill>
                  <a:srgbClr val="CC0000"/>
                </a:solidFill>
                <a:latin typeface="Times New Roman" charset="0"/>
              </a:rPr>
              <a:t>2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S		HF</a:t>
            </a:r>
            <a:r>
              <a:rPr lang="en-US" sz="2000" baseline="-25000" dirty="0" smtClean="0">
                <a:solidFill>
                  <a:srgbClr val="CC0000"/>
                </a:solidFill>
                <a:latin typeface="Times New Roman" charset="0"/>
              </a:rPr>
              <a:t>	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H</a:t>
            </a:r>
            <a:r>
              <a:rPr lang="en-US" sz="2000" baseline="-25000" dirty="0" smtClean="0">
                <a:solidFill>
                  <a:srgbClr val="CC0000"/>
                </a:solidFill>
                <a:latin typeface="Times New Roman" charset="0"/>
              </a:rPr>
              <a:t>3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PO</a:t>
            </a:r>
            <a:r>
              <a:rPr lang="en-US" sz="2000" baseline="-25000" dirty="0">
                <a:solidFill>
                  <a:srgbClr val="CC0000"/>
                </a:solidFill>
                <a:latin typeface="Times New Roman" charset="0"/>
              </a:rPr>
              <a:t>3	</a:t>
            </a:r>
            <a:r>
              <a:rPr lang="en-US" sz="2000" baseline="-25000" dirty="0" smtClean="0">
                <a:solidFill>
                  <a:srgbClr val="CC0000"/>
                </a:solidFill>
                <a:latin typeface="Times New Roman" charset="0"/>
              </a:rPr>
              <a:t>	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HClO</a:t>
            </a:r>
            <a:r>
              <a:rPr lang="en-US" sz="2000" baseline="-25000" dirty="0">
                <a:solidFill>
                  <a:srgbClr val="CC0000"/>
                </a:solidFill>
                <a:latin typeface="Times New Roman" charset="0"/>
              </a:rPr>
              <a:t>3</a:t>
            </a:r>
            <a:endParaRPr lang="en-US" sz="2000" dirty="0" smtClean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u="sng" dirty="0" smtClean="0">
                <a:latin typeface="Times New Roman" charset="0"/>
              </a:rPr>
              <a:t>General Properties of Acids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1. Sour taste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2. Contains </a:t>
            </a:r>
            <a:r>
              <a:rPr lang="en-US" sz="2000" b="1" dirty="0" smtClean="0">
                <a:latin typeface="Times New Roman" charset="0"/>
              </a:rPr>
              <a:t>hydrogen</a:t>
            </a:r>
            <a:r>
              <a:rPr lang="en-US" sz="2000" dirty="0" smtClean="0">
                <a:latin typeface="Times New Roman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3. Change color of dyes in acid/base indicators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4. React with bases to produce salt and water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5. Are electrolytes</a:t>
            </a:r>
            <a:endParaRPr lang="en-US" sz="2000" u="sng" dirty="0" smtClean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u="sng" dirty="0" smtClean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u="sng" dirty="0" smtClean="0">
                <a:latin typeface="Times New Roman" charset="0"/>
              </a:rPr>
              <a:t>General Properties of Bases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1. Bitter taste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2. Feels slippery to the skin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Times New Roman" charset="0"/>
              </a:rPr>
              <a:t>	3</a:t>
            </a:r>
            <a:r>
              <a:rPr lang="en-US" sz="2000" dirty="0" smtClean="0">
                <a:latin typeface="Times New Roman" charset="0"/>
              </a:rPr>
              <a:t>. Usually contains OH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4. Change color of dyes in acid/base indicators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5. React with acids to produce salt and water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6. Are electrolytes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Ion-product Constant for Water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6515100" cy="1828800"/>
          </a:xfrm>
        </p:spPr>
        <p:txBody>
          <a:bodyPr/>
          <a:lstStyle/>
          <a:p>
            <a:r>
              <a:rPr lang="en-US" smtClean="0"/>
              <a:t>The product of the concentration of the hydrogen ions and the hydroxide ions in water</a:t>
            </a:r>
          </a:p>
        </p:txBody>
      </p:sp>
      <p:sp>
        <p:nvSpPr>
          <p:cNvPr id="7172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871913"/>
            <a:ext cx="6172200" cy="2147887"/>
          </a:xfrm>
        </p:spPr>
        <p:txBody>
          <a:bodyPr/>
          <a:lstStyle/>
          <a:p>
            <a:pPr lvl="2"/>
            <a:r>
              <a:rPr lang="en-US" sz="2800" b="1" smtClean="0"/>
              <a:t>K</a:t>
            </a:r>
            <a:r>
              <a:rPr lang="en-US" sz="2800" b="1" baseline="-25000" smtClean="0"/>
              <a:t>w</a:t>
            </a:r>
            <a:r>
              <a:rPr lang="en-US" sz="2800" b="1" smtClean="0"/>
              <a:t> = [H</a:t>
            </a:r>
            <a:r>
              <a:rPr lang="en-US" sz="2800" b="1" baseline="30000" smtClean="0"/>
              <a:t>+</a:t>
            </a:r>
            <a:r>
              <a:rPr lang="en-US" sz="2800" b="1" smtClean="0"/>
              <a:t>] x [OH</a:t>
            </a:r>
            <a:r>
              <a:rPr lang="en-US" sz="2800" b="1" baseline="30000" smtClean="0"/>
              <a:t>-</a:t>
            </a:r>
            <a:r>
              <a:rPr lang="en-US" sz="2800" b="1" smtClean="0"/>
              <a:t>] = 1.0 x 10</a:t>
            </a:r>
            <a:r>
              <a:rPr lang="en-US" sz="2800" b="1" baseline="30000" smtClean="0"/>
              <a:t>-14</a:t>
            </a:r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[H</a:t>
            </a:r>
            <a:r>
              <a:rPr lang="en-US" baseline="30000" smtClean="0"/>
              <a:t>+</a:t>
            </a:r>
            <a:r>
              <a:rPr lang="en-US" smtClean="0"/>
              <a:t>] may change and [OH</a:t>
            </a:r>
            <a:r>
              <a:rPr lang="en-US" baseline="30000" smtClean="0"/>
              <a:t>-</a:t>
            </a:r>
            <a:r>
              <a:rPr lang="en-US" smtClean="0"/>
              <a:t>]  may change, but the product of the two will remain constant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Ion concentration to determine acidity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6172200" cy="2590800"/>
          </a:xfrm>
        </p:spPr>
        <p:txBody>
          <a:bodyPr/>
          <a:lstStyle/>
          <a:p>
            <a:r>
              <a:rPr lang="en-US" smtClean="0"/>
              <a:t>If [H</a:t>
            </a:r>
            <a:r>
              <a:rPr lang="en-US" baseline="30000" smtClean="0"/>
              <a:t>+</a:t>
            </a:r>
            <a:r>
              <a:rPr lang="en-US" smtClean="0"/>
              <a:t>] &gt; [OH</a:t>
            </a:r>
            <a:r>
              <a:rPr lang="en-US" baseline="30000" smtClean="0"/>
              <a:t>-</a:t>
            </a:r>
            <a:r>
              <a:rPr lang="en-US" smtClean="0"/>
              <a:t>]  than the resulting solution is acidic</a:t>
            </a:r>
          </a:p>
          <a:p>
            <a:r>
              <a:rPr lang="en-US" smtClean="0"/>
              <a:t> If [H</a:t>
            </a:r>
            <a:r>
              <a:rPr lang="en-US" baseline="30000" smtClean="0"/>
              <a:t>+</a:t>
            </a:r>
            <a:r>
              <a:rPr lang="en-US" smtClean="0"/>
              <a:t>] &lt; [OH</a:t>
            </a:r>
            <a:r>
              <a:rPr lang="en-US" baseline="30000" smtClean="0"/>
              <a:t>-</a:t>
            </a:r>
            <a:r>
              <a:rPr lang="en-US" smtClean="0"/>
              <a:t>]  than the resulting solution is basic</a:t>
            </a:r>
          </a:p>
          <a:p>
            <a:endParaRPr lang="en-US" smtClean="0"/>
          </a:p>
        </p:txBody>
      </p:sp>
      <p:sp>
        <p:nvSpPr>
          <p:cNvPr id="8196" name="Content Placeholder 3"/>
          <p:cNvSpPr>
            <a:spLocks noGrp="1"/>
          </p:cNvSpPr>
          <p:nvPr>
            <p:ph sz="half" idx="2"/>
          </p:nvPr>
        </p:nvSpPr>
        <p:spPr>
          <a:xfrm>
            <a:off x="762000" y="4724400"/>
            <a:ext cx="5753100" cy="3443288"/>
          </a:xfrm>
        </p:spPr>
        <p:txBody>
          <a:bodyPr/>
          <a:lstStyle/>
          <a:p>
            <a:r>
              <a:rPr lang="en-US" smtClean="0"/>
              <a:t>Coca cola has an If [H</a:t>
            </a:r>
            <a:r>
              <a:rPr lang="en-US" baseline="30000" smtClean="0"/>
              <a:t>+</a:t>
            </a:r>
            <a:r>
              <a:rPr lang="en-US" smtClean="0"/>
              <a:t>] = 1.0 x 10</a:t>
            </a:r>
            <a:r>
              <a:rPr lang="en-US" baseline="30000" smtClean="0"/>
              <a:t>-5</a:t>
            </a:r>
            <a:r>
              <a:rPr lang="en-US" smtClean="0"/>
              <a:t> M, is the solution acidic, basic or neutral? What is the [OH</a:t>
            </a:r>
            <a:r>
              <a:rPr lang="en-US" baseline="30000" smtClean="0"/>
              <a:t>-</a:t>
            </a:r>
            <a:r>
              <a:rPr lang="en-US" smtClean="0"/>
              <a:t>]  of the solution?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42900" y="457200"/>
            <a:ext cx="6515100" cy="822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u="sng" smtClean="0">
                <a:latin typeface="Times New Roman" charset="0"/>
                <a:cs typeface="Times New Roman" charset="0"/>
              </a:rPr>
              <a:t>Concept of pH</a:t>
            </a:r>
          </a:p>
          <a:p>
            <a:pPr eaLnBrk="1" hangingPunct="1">
              <a:buFontTx/>
              <a:buNone/>
            </a:pPr>
            <a:r>
              <a:rPr lang="en-US" sz="2400" smtClean="0">
                <a:latin typeface="Times New Roman" charset="0"/>
                <a:cs typeface="Times New Roman" charset="0"/>
              </a:rPr>
              <a:t>	</a:t>
            </a:r>
            <a:r>
              <a:rPr lang="en-US" sz="2400" smtClean="0">
                <a:solidFill>
                  <a:srgbClr val="CC0000"/>
                </a:solidFill>
                <a:latin typeface="Times New Roman" charset="0"/>
                <a:cs typeface="Times New Roman" charset="0"/>
              </a:rPr>
              <a:t>pH scale</a:t>
            </a:r>
            <a:r>
              <a:rPr lang="en-US" sz="2400" smtClean="0">
                <a:latin typeface="Times New Roman" charset="0"/>
                <a:cs typeface="Times New Roman" charset="0"/>
              </a:rPr>
              <a:t> – measures the concentration of hydronium ions (H</a:t>
            </a:r>
            <a:r>
              <a:rPr lang="en-US" sz="2400" baseline="30000" smtClean="0">
                <a:latin typeface="Times New Roman" charset="0"/>
                <a:cs typeface="Times New Roman" charset="0"/>
              </a:rPr>
              <a:t>+</a:t>
            </a:r>
            <a:r>
              <a:rPr lang="en-US" sz="2400" smtClean="0">
                <a:latin typeface="Times New Roman" charset="0"/>
                <a:cs typeface="Times New Roman" charset="0"/>
              </a:rPr>
              <a:t>/H</a:t>
            </a:r>
            <a:r>
              <a:rPr lang="en-US" sz="2400" baseline="-25000" smtClean="0">
                <a:latin typeface="Times New Roman" charset="0"/>
                <a:cs typeface="Times New Roman" charset="0"/>
              </a:rPr>
              <a:t>3</a:t>
            </a:r>
            <a:r>
              <a:rPr lang="en-US" sz="2400" smtClean="0">
                <a:latin typeface="Times New Roman" charset="0"/>
                <a:cs typeface="Times New Roman" charset="0"/>
              </a:rPr>
              <a:t>O</a:t>
            </a:r>
            <a:r>
              <a:rPr lang="en-US" sz="2400" baseline="30000" smtClean="0">
                <a:latin typeface="Times New Roman" charset="0"/>
                <a:cs typeface="Times New Roman" charset="0"/>
              </a:rPr>
              <a:t>+</a:t>
            </a:r>
            <a:r>
              <a:rPr lang="en-US" sz="2400" smtClean="0">
                <a:latin typeface="Times New Roman" charset="0"/>
                <a:cs typeface="Times New Roman" charset="0"/>
              </a:rPr>
              <a:t>) in solution</a:t>
            </a:r>
          </a:p>
          <a:p>
            <a:pPr eaLnBrk="1" hangingPunct="1">
              <a:buFontTx/>
              <a:buNone/>
            </a:pPr>
            <a:endParaRPr lang="en-US" sz="240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sz="240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sz="240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sz="240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sz="240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000" smtClean="0">
                <a:latin typeface="Times New Roman" charset="0"/>
                <a:cs typeface="Times New Roman" charset="0"/>
              </a:rPr>
              <a:t>HCl – strong acid (strong electrolyte)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Times New Roman" charset="0"/>
                <a:cs typeface="Times New Roman" charset="0"/>
              </a:rPr>
              <a:t>Grapefruit – weak acid (weak electrolyte)</a:t>
            </a:r>
          </a:p>
          <a:p>
            <a:pPr eaLnBrk="1" hangingPunct="1">
              <a:buFontTx/>
              <a:buNone/>
            </a:pPr>
            <a:endParaRPr lang="en-US" sz="200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000" smtClean="0">
                <a:latin typeface="Times New Roman" charset="0"/>
                <a:cs typeface="Times New Roman" charset="0"/>
              </a:rPr>
              <a:t>NaOH – strong base (strong electrolyte)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Times New Roman" charset="0"/>
                <a:cs typeface="Times New Roman" charset="0"/>
              </a:rPr>
              <a:t>Milk of Magnesia – weak base (weak electrolyte)</a:t>
            </a:r>
          </a:p>
          <a:p>
            <a:pPr eaLnBrk="1" hangingPunct="1">
              <a:buFontTx/>
              <a:buNone/>
            </a:pPr>
            <a:endParaRPr lang="en-US" sz="240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sz="2400" smtClean="0">
              <a:latin typeface="Times New Roman" charset="0"/>
              <a:cs typeface="Times New Roman" charset="0"/>
            </a:endParaRPr>
          </a:p>
        </p:txBody>
      </p:sp>
      <p:graphicFrame>
        <p:nvGraphicFramePr>
          <p:cNvPr id="9219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228600" y="2103438"/>
          <a:ext cx="6286500" cy="136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Bitmap Image" r:id="rId3" imgW="6133333" imgH="1333333" progId="Paint.Picture">
                  <p:embed/>
                </p:oleObj>
              </mc:Choice>
              <mc:Fallback>
                <p:oleObj name="Bitmap Image" r:id="rId3" imgW="6133333" imgH="1333333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103438"/>
                        <a:ext cx="6286500" cy="1366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776287"/>
          </a:xfrm>
        </p:spPr>
        <p:txBody>
          <a:bodyPr/>
          <a:lstStyle/>
          <a:p>
            <a:r>
              <a:rPr lang="en-US" smtClean="0"/>
              <a:t>Common Acid and Base pH levels</a:t>
            </a:r>
          </a:p>
        </p:txBody>
      </p:sp>
      <p:pic>
        <p:nvPicPr>
          <p:cNvPr id="10243" name="Picture 2" descr="acid_tab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55626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1"/>
          <p:cNvSpPr txBox="1">
            <a:spLocks noChangeArrowheads="1"/>
          </p:cNvSpPr>
          <p:nvPr/>
        </p:nvSpPr>
        <p:spPr bwMode="auto">
          <a:xfrm>
            <a:off x="1050925" y="8594725"/>
            <a:ext cx="4389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Indigestion problems?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4321</TotalTime>
  <Words>605</Words>
  <Application>Microsoft Office PowerPoint</Application>
  <PresentationFormat>On-screen Show (4:3)</PresentationFormat>
  <Paragraphs>207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ＭＳ Ｐゴシック</vt:lpstr>
      <vt:lpstr>宋体</vt:lpstr>
      <vt:lpstr>Arial</vt:lpstr>
      <vt:lpstr>Symbol</vt:lpstr>
      <vt:lpstr>Times New Roman</vt:lpstr>
      <vt:lpstr>Wingdings</vt:lpstr>
      <vt:lpstr>Default Design</vt:lpstr>
      <vt:lpstr>Bitmap Image</vt:lpstr>
      <vt:lpstr>Acids, Bases and Water!</vt:lpstr>
      <vt:lpstr>Acids, Bases, &amp; Salts</vt:lpstr>
      <vt:lpstr>PowerPoint Presentation</vt:lpstr>
      <vt:lpstr>PowerPoint Presentation</vt:lpstr>
      <vt:lpstr>PowerPoint Presentation</vt:lpstr>
      <vt:lpstr>Ion-product Constant for Water</vt:lpstr>
      <vt:lpstr>Using Ion concentration to determine acidity</vt:lpstr>
      <vt:lpstr>PowerPoint Presentation</vt:lpstr>
      <vt:lpstr>Common Acid and Base pH levels</vt:lpstr>
      <vt:lpstr>Determine the pH</vt:lpstr>
      <vt:lpstr>Determine the pOH </vt:lpstr>
      <vt:lpstr>pH and pOH</vt:lpstr>
      <vt:lpstr>PowerPoint Presentation</vt:lpstr>
      <vt:lpstr>PowerPoint Presentation</vt:lpstr>
      <vt:lpstr>Titration p.613</vt:lpstr>
      <vt:lpstr>Water!</vt:lpstr>
      <vt:lpstr>More Water!</vt:lpstr>
      <vt:lpstr>Polar vs NonPolar</vt:lpstr>
      <vt:lpstr>Polar or Nonpolar?</vt:lpstr>
      <vt:lpstr>Polar or Nonpolar?</vt:lpstr>
      <vt:lpstr>Calculating the Molarity of an Acid</vt:lpstr>
    </vt:vector>
  </TitlesOfParts>
  <Company>Penn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Steininger</dc:creator>
  <cp:lastModifiedBy>LOCKARD, KEVIN J</cp:lastModifiedBy>
  <cp:revision>191</cp:revision>
  <cp:lastPrinted>2013-01-24T17:30:18Z</cp:lastPrinted>
  <dcterms:created xsi:type="dcterms:W3CDTF">2013-06-03T11:29:46Z</dcterms:created>
  <dcterms:modified xsi:type="dcterms:W3CDTF">2015-06-09T11:52:23Z</dcterms:modified>
</cp:coreProperties>
</file>